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7.jpeg" ContentType="image/jpeg"/>
  <Override PartName="/ppt/media/image1.png" ContentType="image/png"/>
  <Override PartName="/ppt/media/image2.png" ContentType="image/png"/>
  <Override PartName="/ppt/media/image9.jpeg" ContentType="image/jpeg"/>
  <Override PartName="/ppt/media/image17.jpeg" ContentType="image/jpeg"/>
  <Override PartName="/ppt/media/image3.png" ContentType="image/png"/>
  <Override PartName="/ppt/media/image6.jpeg" ContentType="image/jpeg"/>
  <Override PartName="/ppt/media/image4.png" ContentType="image/png"/>
  <Override PartName="/ppt/media/image5.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46" name="PlaceHolder 2"/>
          <p:cNvSpPr>
            <a:spLocks noGrp="1"/>
          </p:cNvSpPr>
          <p:nvPr>
            <p:ph type="body"/>
          </p:nvPr>
        </p:nvSpPr>
        <p:spPr>
          <a:xfrm>
            <a:off x="623520" y="838080"/>
            <a:ext cx="11057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47" name="PlaceHolder 3"/>
          <p:cNvSpPr>
            <a:spLocks noGrp="1"/>
          </p:cNvSpPr>
          <p:nvPr>
            <p:ph type="body"/>
          </p:nvPr>
        </p:nvSpPr>
        <p:spPr>
          <a:xfrm>
            <a:off x="623520" y="3584520"/>
            <a:ext cx="1105740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49" name="PlaceHolder 2"/>
          <p:cNvSpPr>
            <a:spLocks noGrp="1"/>
          </p:cNvSpPr>
          <p:nvPr>
            <p:ph type="body"/>
          </p:nvPr>
        </p:nvSpPr>
        <p:spPr>
          <a:xfrm>
            <a:off x="62352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50" name="PlaceHolder 3"/>
          <p:cNvSpPr>
            <a:spLocks noGrp="1"/>
          </p:cNvSpPr>
          <p:nvPr>
            <p:ph type="body"/>
          </p:nvPr>
        </p:nvSpPr>
        <p:spPr>
          <a:xfrm>
            <a:off x="628920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51" name="PlaceHolder 4"/>
          <p:cNvSpPr>
            <a:spLocks noGrp="1"/>
          </p:cNvSpPr>
          <p:nvPr>
            <p:ph type="body"/>
          </p:nvPr>
        </p:nvSpPr>
        <p:spPr>
          <a:xfrm>
            <a:off x="623520" y="358452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52" name="PlaceHolder 5"/>
          <p:cNvSpPr>
            <a:spLocks noGrp="1"/>
          </p:cNvSpPr>
          <p:nvPr>
            <p:ph type="body"/>
          </p:nvPr>
        </p:nvSpPr>
        <p:spPr>
          <a:xfrm>
            <a:off x="6289200" y="358452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54" name="PlaceHolder 2"/>
          <p:cNvSpPr>
            <a:spLocks noGrp="1"/>
          </p:cNvSpPr>
          <p:nvPr>
            <p:ph type="body"/>
          </p:nvPr>
        </p:nvSpPr>
        <p:spPr>
          <a:xfrm>
            <a:off x="623520" y="83808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55" name="PlaceHolder 3"/>
          <p:cNvSpPr>
            <a:spLocks noGrp="1"/>
          </p:cNvSpPr>
          <p:nvPr>
            <p:ph type="body"/>
          </p:nvPr>
        </p:nvSpPr>
        <p:spPr>
          <a:xfrm>
            <a:off x="4362480" y="83808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56" name="PlaceHolder 4"/>
          <p:cNvSpPr>
            <a:spLocks noGrp="1"/>
          </p:cNvSpPr>
          <p:nvPr>
            <p:ph type="body"/>
          </p:nvPr>
        </p:nvSpPr>
        <p:spPr>
          <a:xfrm>
            <a:off x="8101080" y="83808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57" name="PlaceHolder 5"/>
          <p:cNvSpPr>
            <a:spLocks noGrp="1"/>
          </p:cNvSpPr>
          <p:nvPr>
            <p:ph type="body"/>
          </p:nvPr>
        </p:nvSpPr>
        <p:spPr>
          <a:xfrm>
            <a:off x="623520" y="358452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58" name="PlaceHolder 6"/>
          <p:cNvSpPr>
            <a:spLocks noGrp="1"/>
          </p:cNvSpPr>
          <p:nvPr>
            <p:ph type="body"/>
          </p:nvPr>
        </p:nvSpPr>
        <p:spPr>
          <a:xfrm>
            <a:off x="4362480" y="358452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59" name="PlaceHolder 7"/>
          <p:cNvSpPr>
            <a:spLocks noGrp="1"/>
          </p:cNvSpPr>
          <p:nvPr>
            <p:ph type="body"/>
          </p:nvPr>
        </p:nvSpPr>
        <p:spPr>
          <a:xfrm>
            <a:off x="8101080" y="358452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74" name="PlaceHolder 2"/>
          <p:cNvSpPr>
            <a:spLocks noGrp="1"/>
          </p:cNvSpPr>
          <p:nvPr>
            <p:ph type="subTitle"/>
          </p:nvPr>
        </p:nvSpPr>
        <p:spPr>
          <a:xfrm>
            <a:off x="623520" y="838080"/>
            <a:ext cx="11057400" cy="52574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76" name="PlaceHolder 2"/>
          <p:cNvSpPr>
            <a:spLocks noGrp="1"/>
          </p:cNvSpPr>
          <p:nvPr>
            <p:ph type="body"/>
          </p:nvPr>
        </p:nvSpPr>
        <p:spPr>
          <a:xfrm>
            <a:off x="623520" y="838080"/>
            <a:ext cx="11057400" cy="525744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78" name="PlaceHolder 2"/>
          <p:cNvSpPr>
            <a:spLocks noGrp="1"/>
          </p:cNvSpPr>
          <p:nvPr>
            <p:ph type="body"/>
          </p:nvPr>
        </p:nvSpPr>
        <p:spPr>
          <a:xfrm>
            <a:off x="623520" y="838080"/>
            <a:ext cx="5395680" cy="5257440"/>
          </a:xfrm>
          <a:prstGeom prst="rect">
            <a:avLst/>
          </a:prstGeom>
        </p:spPr>
        <p:txBody>
          <a:bodyPr lIns="0" rIns="0" tIns="0" bIns="0">
            <a:normAutofit/>
          </a:bodyPr>
          <a:p>
            <a:endParaRPr b="0" lang="fr-FR" sz="2200" spc="-1" strike="noStrike">
              <a:solidFill>
                <a:srgbClr val="0071b9"/>
              </a:solidFill>
              <a:latin typeface="Arial"/>
            </a:endParaRPr>
          </a:p>
        </p:txBody>
      </p:sp>
      <p:sp>
        <p:nvSpPr>
          <p:cNvPr id="79" name="PlaceHolder 3"/>
          <p:cNvSpPr>
            <a:spLocks noGrp="1"/>
          </p:cNvSpPr>
          <p:nvPr>
            <p:ph type="body"/>
          </p:nvPr>
        </p:nvSpPr>
        <p:spPr>
          <a:xfrm>
            <a:off x="6289200" y="838080"/>
            <a:ext cx="5395680" cy="525744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623520" y="235440"/>
            <a:ext cx="11057400" cy="2118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83" name="PlaceHolder 2"/>
          <p:cNvSpPr>
            <a:spLocks noGrp="1"/>
          </p:cNvSpPr>
          <p:nvPr>
            <p:ph type="body"/>
          </p:nvPr>
        </p:nvSpPr>
        <p:spPr>
          <a:xfrm>
            <a:off x="62352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84" name="PlaceHolder 3"/>
          <p:cNvSpPr>
            <a:spLocks noGrp="1"/>
          </p:cNvSpPr>
          <p:nvPr>
            <p:ph type="body"/>
          </p:nvPr>
        </p:nvSpPr>
        <p:spPr>
          <a:xfrm>
            <a:off x="6289200" y="838080"/>
            <a:ext cx="5395680" cy="5257440"/>
          </a:xfrm>
          <a:prstGeom prst="rect">
            <a:avLst/>
          </a:prstGeom>
        </p:spPr>
        <p:txBody>
          <a:bodyPr lIns="0" rIns="0" tIns="0" bIns="0">
            <a:normAutofit/>
          </a:bodyPr>
          <a:p>
            <a:endParaRPr b="0" lang="fr-FR" sz="2200" spc="-1" strike="noStrike">
              <a:solidFill>
                <a:srgbClr val="0071b9"/>
              </a:solidFill>
              <a:latin typeface="Arial"/>
            </a:endParaRPr>
          </a:p>
        </p:txBody>
      </p:sp>
      <p:sp>
        <p:nvSpPr>
          <p:cNvPr id="85" name="PlaceHolder 4"/>
          <p:cNvSpPr>
            <a:spLocks noGrp="1"/>
          </p:cNvSpPr>
          <p:nvPr>
            <p:ph type="body"/>
          </p:nvPr>
        </p:nvSpPr>
        <p:spPr>
          <a:xfrm>
            <a:off x="623520" y="358452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25" name="PlaceHolder 2"/>
          <p:cNvSpPr>
            <a:spLocks noGrp="1"/>
          </p:cNvSpPr>
          <p:nvPr>
            <p:ph type="subTitle"/>
          </p:nvPr>
        </p:nvSpPr>
        <p:spPr>
          <a:xfrm>
            <a:off x="623520" y="838080"/>
            <a:ext cx="11057400" cy="52574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87" name="PlaceHolder 2"/>
          <p:cNvSpPr>
            <a:spLocks noGrp="1"/>
          </p:cNvSpPr>
          <p:nvPr>
            <p:ph type="body"/>
          </p:nvPr>
        </p:nvSpPr>
        <p:spPr>
          <a:xfrm>
            <a:off x="623520" y="838080"/>
            <a:ext cx="5395680" cy="5257440"/>
          </a:xfrm>
          <a:prstGeom prst="rect">
            <a:avLst/>
          </a:prstGeom>
        </p:spPr>
        <p:txBody>
          <a:bodyPr lIns="0" rIns="0" tIns="0" bIns="0">
            <a:normAutofit/>
          </a:bodyPr>
          <a:p>
            <a:endParaRPr b="0" lang="fr-FR" sz="2200" spc="-1" strike="noStrike">
              <a:solidFill>
                <a:srgbClr val="0071b9"/>
              </a:solidFill>
              <a:latin typeface="Arial"/>
            </a:endParaRPr>
          </a:p>
        </p:txBody>
      </p:sp>
      <p:sp>
        <p:nvSpPr>
          <p:cNvPr id="88" name="PlaceHolder 3"/>
          <p:cNvSpPr>
            <a:spLocks noGrp="1"/>
          </p:cNvSpPr>
          <p:nvPr>
            <p:ph type="body"/>
          </p:nvPr>
        </p:nvSpPr>
        <p:spPr>
          <a:xfrm>
            <a:off x="628920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89" name="PlaceHolder 4"/>
          <p:cNvSpPr>
            <a:spLocks noGrp="1"/>
          </p:cNvSpPr>
          <p:nvPr>
            <p:ph type="body"/>
          </p:nvPr>
        </p:nvSpPr>
        <p:spPr>
          <a:xfrm>
            <a:off x="6289200" y="358452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91" name="PlaceHolder 2"/>
          <p:cNvSpPr>
            <a:spLocks noGrp="1"/>
          </p:cNvSpPr>
          <p:nvPr>
            <p:ph type="body"/>
          </p:nvPr>
        </p:nvSpPr>
        <p:spPr>
          <a:xfrm>
            <a:off x="62352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92" name="PlaceHolder 3"/>
          <p:cNvSpPr>
            <a:spLocks noGrp="1"/>
          </p:cNvSpPr>
          <p:nvPr>
            <p:ph type="body"/>
          </p:nvPr>
        </p:nvSpPr>
        <p:spPr>
          <a:xfrm>
            <a:off x="628920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93" name="PlaceHolder 4"/>
          <p:cNvSpPr>
            <a:spLocks noGrp="1"/>
          </p:cNvSpPr>
          <p:nvPr>
            <p:ph type="body"/>
          </p:nvPr>
        </p:nvSpPr>
        <p:spPr>
          <a:xfrm>
            <a:off x="623520" y="3584520"/>
            <a:ext cx="1105740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95" name="PlaceHolder 2"/>
          <p:cNvSpPr>
            <a:spLocks noGrp="1"/>
          </p:cNvSpPr>
          <p:nvPr>
            <p:ph type="body"/>
          </p:nvPr>
        </p:nvSpPr>
        <p:spPr>
          <a:xfrm>
            <a:off x="623520" y="838080"/>
            <a:ext cx="11057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96" name="PlaceHolder 3"/>
          <p:cNvSpPr>
            <a:spLocks noGrp="1"/>
          </p:cNvSpPr>
          <p:nvPr>
            <p:ph type="body"/>
          </p:nvPr>
        </p:nvSpPr>
        <p:spPr>
          <a:xfrm>
            <a:off x="623520" y="3584520"/>
            <a:ext cx="1105740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98" name="PlaceHolder 2"/>
          <p:cNvSpPr>
            <a:spLocks noGrp="1"/>
          </p:cNvSpPr>
          <p:nvPr>
            <p:ph type="body"/>
          </p:nvPr>
        </p:nvSpPr>
        <p:spPr>
          <a:xfrm>
            <a:off x="62352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99" name="PlaceHolder 3"/>
          <p:cNvSpPr>
            <a:spLocks noGrp="1"/>
          </p:cNvSpPr>
          <p:nvPr>
            <p:ph type="body"/>
          </p:nvPr>
        </p:nvSpPr>
        <p:spPr>
          <a:xfrm>
            <a:off x="628920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100" name="PlaceHolder 4"/>
          <p:cNvSpPr>
            <a:spLocks noGrp="1"/>
          </p:cNvSpPr>
          <p:nvPr>
            <p:ph type="body"/>
          </p:nvPr>
        </p:nvSpPr>
        <p:spPr>
          <a:xfrm>
            <a:off x="623520" y="358452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101" name="PlaceHolder 5"/>
          <p:cNvSpPr>
            <a:spLocks noGrp="1"/>
          </p:cNvSpPr>
          <p:nvPr>
            <p:ph type="body"/>
          </p:nvPr>
        </p:nvSpPr>
        <p:spPr>
          <a:xfrm>
            <a:off x="6289200" y="358452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103" name="PlaceHolder 2"/>
          <p:cNvSpPr>
            <a:spLocks noGrp="1"/>
          </p:cNvSpPr>
          <p:nvPr>
            <p:ph type="body"/>
          </p:nvPr>
        </p:nvSpPr>
        <p:spPr>
          <a:xfrm>
            <a:off x="623520" y="83808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104" name="PlaceHolder 3"/>
          <p:cNvSpPr>
            <a:spLocks noGrp="1"/>
          </p:cNvSpPr>
          <p:nvPr>
            <p:ph type="body"/>
          </p:nvPr>
        </p:nvSpPr>
        <p:spPr>
          <a:xfrm>
            <a:off x="4362480" y="83808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105" name="PlaceHolder 4"/>
          <p:cNvSpPr>
            <a:spLocks noGrp="1"/>
          </p:cNvSpPr>
          <p:nvPr>
            <p:ph type="body"/>
          </p:nvPr>
        </p:nvSpPr>
        <p:spPr>
          <a:xfrm>
            <a:off x="8101080" y="83808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106" name="PlaceHolder 5"/>
          <p:cNvSpPr>
            <a:spLocks noGrp="1"/>
          </p:cNvSpPr>
          <p:nvPr>
            <p:ph type="body"/>
          </p:nvPr>
        </p:nvSpPr>
        <p:spPr>
          <a:xfrm>
            <a:off x="623520" y="358452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107" name="PlaceHolder 6"/>
          <p:cNvSpPr>
            <a:spLocks noGrp="1"/>
          </p:cNvSpPr>
          <p:nvPr>
            <p:ph type="body"/>
          </p:nvPr>
        </p:nvSpPr>
        <p:spPr>
          <a:xfrm>
            <a:off x="4362480" y="358452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108" name="PlaceHolder 7"/>
          <p:cNvSpPr>
            <a:spLocks noGrp="1"/>
          </p:cNvSpPr>
          <p:nvPr>
            <p:ph type="body"/>
          </p:nvPr>
        </p:nvSpPr>
        <p:spPr>
          <a:xfrm>
            <a:off x="8101080" y="3584520"/>
            <a:ext cx="356040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27" name="PlaceHolder 2"/>
          <p:cNvSpPr>
            <a:spLocks noGrp="1"/>
          </p:cNvSpPr>
          <p:nvPr>
            <p:ph type="body"/>
          </p:nvPr>
        </p:nvSpPr>
        <p:spPr>
          <a:xfrm>
            <a:off x="623520" y="838080"/>
            <a:ext cx="11057400" cy="525744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29" name="PlaceHolder 2"/>
          <p:cNvSpPr>
            <a:spLocks noGrp="1"/>
          </p:cNvSpPr>
          <p:nvPr>
            <p:ph type="body"/>
          </p:nvPr>
        </p:nvSpPr>
        <p:spPr>
          <a:xfrm>
            <a:off x="623520" y="838080"/>
            <a:ext cx="5395680" cy="5257440"/>
          </a:xfrm>
          <a:prstGeom prst="rect">
            <a:avLst/>
          </a:prstGeom>
        </p:spPr>
        <p:txBody>
          <a:bodyPr lIns="0" rIns="0" tIns="0" bIns="0">
            <a:normAutofit/>
          </a:bodyPr>
          <a:p>
            <a:endParaRPr b="0" lang="fr-FR" sz="2200" spc="-1" strike="noStrike">
              <a:solidFill>
                <a:srgbClr val="0071b9"/>
              </a:solidFill>
              <a:latin typeface="Arial"/>
            </a:endParaRPr>
          </a:p>
        </p:txBody>
      </p:sp>
      <p:sp>
        <p:nvSpPr>
          <p:cNvPr id="30" name="PlaceHolder 3"/>
          <p:cNvSpPr>
            <a:spLocks noGrp="1"/>
          </p:cNvSpPr>
          <p:nvPr>
            <p:ph type="body"/>
          </p:nvPr>
        </p:nvSpPr>
        <p:spPr>
          <a:xfrm>
            <a:off x="6289200" y="838080"/>
            <a:ext cx="5395680" cy="525744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23520" y="235440"/>
            <a:ext cx="11057400" cy="2118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34" name="PlaceHolder 2"/>
          <p:cNvSpPr>
            <a:spLocks noGrp="1"/>
          </p:cNvSpPr>
          <p:nvPr>
            <p:ph type="body"/>
          </p:nvPr>
        </p:nvSpPr>
        <p:spPr>
          <a:xfrm>
            <a:off x="62352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35" name="PlaceHolder 3"/>
          <p:cNvSpPr>
            <a:spLocks noGrp="1"/>
          </p:cNvSpPr>
          <p:nvPr>
            <p:ph type="body"/>
          </p:nvPr>
        </p:nvSpPr>
        <p:spPr>
          <a:xfrm>
            <a:off x="6289200" y="838080"/>
            <a:ext cx="5395680" cy="5257440"/>
          </a:xfrm>
          <a:prstGeom prst="rect">
            <a:avLst/>
          </a:prstGeom>
        </p:spPr>
        <p:txBody>
          <a:bodyPr lIns="0" rIns="0" tIns="0" bIns="0">
            <a:normAutofit/>
          </a:bodyPr>
          <a:p>
            <a:endParaRPr b="0" lang="fr-FR" sz="2200" spc="-1" strike="noStrike">
              <a:solidFill>
                <a:srgbClr val="0071b9"/>
              </a:solidFill>
              <a:latin typeface="Arial"/>
            </a:endParaRPr>
          </a:p>
        </p:txBody>
      </p:sp>
      <p:sp>
        <p:nvSpPr>
          <p:cNvPr id="36" name="PlaceHolder 4"/>
          <p:cNvSpPr>
            <a:spLocks noGrp="1"/>
          </p:cNvSpPr>
          <p:nvPr>
            <p:ph type="body"/>
          </p:nvPr>
        </p:nvSpPr>
        <p:spPr>
          <a:xfrm>
            <a:off x="623520" y="358452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38" name="PlaceHolder 2"/>
          <p:cNvSpPr>
            <a:spLocks noGrp="1"/>
          </p:cNvSpPr>
          <p:nvPr>
            <p:ph type="body"/>
          </p:nvPr>
        </p:nvSpPr>
        <p:spPr>
          <a:xfrm>
            <a:off x="623520" y="838080"/>
            <a:ext cx="5395680" cy="5257440"/>
          </a:xfrm>
          <a:prstGeom prst="rect">
            <a:avLst/>
          </a:prstGeom>
        </p:spPr>
        <p:txBody>
          <a:bodyPr lIns="0" rIns="0" tIns="0" bIns="0">
            <a:normAutofit/>
          </a:bodyPr>
          <a:p>
            <a:endParaRPr b="0" lang="fr-FR" sz="2200" spc="-1" strike="noStrike">
              <a:solidFill>
                <a:srgbClr val="0071b9"/>
              </a:solidFill>
              <a:latin typeface="Arial"/>
            </a:endParaRPr>
          </a:p>
        </p:txBody>
      </p:sp>
      <p:sp>
        <p:nvSpPr>
          <p:cNvPr id="39" name="PlaceHolder 3"/>
          <p:cNvSpPr>
            <a:spLocks noGrp="1"/>
          </p:cNvSpPr>
          <p:nvPr>
            <p:ph type="body"/>
          </p:nvPr>
        </p:nvSpPr>
        <p:spPr>
          <a:xfrm>
            <a:off x="628920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40" name="PlaceHolder 4"/>
          <p:cNvSpPr>
            <a:spLocks noGrp="1"/>
          </p:cNvSpPr>
          <p:nvPr>
            <p:ph type="body"/>
          </p:nvPr>
        </p:nvSpPr>
        <p:spPr>
          <a:xfrm>
            <a:off x="6289200" y="358452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23520" y="235440"/>
            <a:ext cx="11057400" cy="456840"/>
          </a:xfrm>
          <a:prstGeom prst="rect">
            <a:avLst/>
          </a:prstGeom>
        </p:spPr>
        <p:txBody>
          <a:bodyPr lIns="0" rIns="0" tIns="0" bIns="0" anchor="ctr"/>
          <a:p>
            <a:endParaRPr b="0" lang="fr-FR" sz="1800" spc="-1" strike="noStrike">
              <a:solidFill>
                <a:srgbClr val="000000"/>
              </a:solidFill>
              <a:latin typeface="Arial"/>
            </a:endParaRPr>
          </a:p>
        </p:txBody>
      </p:sp>
      <p:sp>
        <p:nvSpPr>
          <p:cNvPr id="42" name="PlaceHolder 2"/>
          <p:cNvSpPr>
            <a:spLocks noGrp="1"/>
          </p:cNvSpPr>
          <p:nvPr>
            <p:ph type="body"/>
          </p:nvPr>
        </p:nvSpPr>
        <p:spPr>
          <a:xfrm>
            <a:off x="62352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43" name="PlaceHolder 3"/>
          <p:cNvSpPr>
            <a:spLocks noGrp="1"/>
          </p:cNvSpPr>
          <p:nvPr>
            <p:ph type="body"/>
          </p:nvPr>
        </p:nvSpPr>
        <p:spPr>
          <a:xfrm>
            <a:off x="6289200" y="838080"/>
            <a:ext cx="5395680" cy="2507760"/>
          </a:xfrm>
          <a:prstGeom prst="rect">
            <a:avLst/>
          </a:prstGeom>
        </p:spPr>
        <p:txBody>
          <a:bodyPr lIns="0" rIns="0" tIns="0" bIns="0">
            <a:normAutofit/>
          </a:bodyPr>
          <a:p>
            <a:endParaRPr b="0" lang="fr-FR" sz="2200" spc="-1" strike="noStrike">
              <a:solidFill>
                <a:srgbClr val="0071b9"/>
              </a:solidFill>
              <a:latin typeface="Arial"/>
            </a:endParaRPr>
          </a:p>
        </p:txBody>
      </p:sp>
      <p:sp>
        <p:nvSpPr>
          <p:cNvPr id="44" name="PlaceHolder 4"/>
          <p:cNvSpPr>
            <a:spLocks noGrp="1"/>
          </p:cNvSpPr>
          <p:nvPr>
            <p:ph type="body"/>
          </p:nvPr>
        </p:nvSpPr>
        <p:spPr>
          <a:xfrm>
            <a:off x="623520" y="3584520"/>
            <a:ext cx="11057400" cy="2507760"/>
          </a:xfrm>
          <a:prstGeom prst="rect">
            <a:avLst/>
          </a:prstGeom>
        </p:spPr>
        <p:txBody>
          <a:bodyPr lIns="0" rIns="0" tIns="0" bIns="0">
            <a:normAutofit/>
          </a:bodyPr>
          <a:p>
            <a:endParaRPr b="0" lang="fr-FR" sz="2200" spc="-1" strike="noStrike">
              <a:solidFill>
                <a:srgbClr val="0071b9"/>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1487160" y="6391080"/>
            <a:ext cx="10704600" cy="9720"/>
          </a:xfrm>
          <a:prstGeom prst="line">
            <a:avLst/>
          </a:prstGeom>
          <a:ln w="9360">
            <a:solidFill>
              <a:srgbClr val="0071b9"/>
            </a:solidFill>
            <a:round/>
          </a:ln>
        </p:spPr>
        <p:style>
          <a:lnRef idx="0"/>
          <a:fillRef idx="0"/>
          <a:effectRef idx="0"/>
          <a:fontRef idx="minor"/>
        </p:style>
      </p:sp>
      <p:pic>
        <p:nvPicPr>
          <p:cNvPr id="1" name="Image 11" descr=""/>
          <p:cNvPicPr/>
          <p:nvPr/>
        </p:nvPicPr>
        <p:blipFill>
          <a:blip r:embed="rId2"/>
          <a:srcRect l="23622" t="63311" r="50008" b="15703"/>
          <a:stretch/>
        </p:blipFill>
        <p:spPr>
          <a:xfrm>
            <a:off x="47880" y="6400800"/>
            <a:ext cx="1267920" cy="425520"/>
          </a:xfrm>
          <a:prstGeom prst="rect">
            <a:avLst/>
          </a:prstGeom>
          <a:ln>
            <a:noFill/>
          </a:ln>
        </p:spPr>
      </p:pic>
      <p:sp>
        <p:nvSpPr>
          <p:cNvPr id="2" name="CustomShape 2"/>
          <p:cNvSpPr/>
          <p:nvPr/>
        </p:nvSpPr>
        <p:spPr>
          <a:xfrm>
            <a:off x="2971440" y="6525360"/>
            <a:ext cx="4631040" cy="24264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000" spc="-1" strike="noStrike">
                <a:solidFill>
                  <a:srgbClr val="0071b9"/>
                </a:solidFill>
                <a:latin typeface="Tw Cen MT"/>
              </a:rPr>
              <a:t>UNE COP D'AVANCE : LE PLAN CLIMAT DE LA RÉGION PROVENCE-ALPES-CÔTE D'AZUR</a:t>
            </a:r>
            <a:endParaRPr b="0" lang="fr-FR" sz="1000" spc="-1" strike="noStrike">
              <a:latin typeface="Arial"/>
            </a:endParaRPr>
          </a:p>
        </p:txBody>
      </p:sp>
      <p:sp>
        <p:nvSpPr>
          <p:cNvPr id="3" name="CustomShape 3"/>
          <p:cNvSpPr/>
          <p:nvPr/>
        </p:nvSpPr>
        <p:spPr>
          <a:xfrm>
            <a:off x="0" y="0"/>
            <a:ext cx="12191760" cy="35640"/>
          </a:xfrm>
          <a:prstGeom prst="rect">
            <a:avLst/>
          </a:prstGeom>
          <a:solidFill>
            <a:srgbClr val="085ba8"/>
          </a:solidFill>
          <a:ln>
            <a:noFill/>
          </a:ln>
        </p:spPr>
        <p:style>
          <a:lnRef idx="0"/>
          <a:fillRef idx="0"/>
          <a:effectRef idx="0"/>
          <a:fontRef idx="minor"/>
        </p:style>
      </p:sp>
      <p:grpSp>
        <p:nvGrpSpPr>
          <p:cNvPr id="4" name="Group 4"/>
          <p:cNvGrpSpPr/>
          <p:nvPr/>
        </p:nvGrpSpPr>
        <p:grpSpPr>
          <a:xfrm>
            <a:off x="5423760" y="6327360"/>
            <a:ext cx="1321920" cy="146160"/>
            <a:chOff x="5423760" y="6327360"/>
            <a:chExt cx="1321920" cy="146160"/>
          </a:xfrm>
        </p:grpSpPr>
        <p:sp>
          <p:nvSpPr>
            <p:cNvPr id="5" name="CustomShape 5"/>
            <p:cNvSpPr/>
            <p:nvPr/>
          </p:nvSpPr>
          <p:spPr>
            <a:xfrm>
              <a:off x="5423760" y="6327360"/>
              <a:ext cx="195120" cy="146160"/>
            </a:xfrm>
            <a:prstGeom prst="rect">
              <a:avLst/>
            </a:prstGeom>
            <a:solidFill>
              <a:srgbClr val="1ec1f1"/>
            </a:solidFill>
            <a:ln>
              <a:noFill/>
            </a:ln>
          </p:spPr>
          <p:style>
            <a:lnRef idx="0"/>
            <a:fillRef idx="0"/>
            <a:effectRef idx="0"/>
            <a:fontRef idx="minor"/>
          </p:style>
        </p:sp>
        <p:sp>
          <p:nvSpPr>
            <p:cNvPr id="6" name="CustomShape 6"/>
            <p:cNvSpPr/>
            <p:nvPr/>
          </p:nvSpPr>
          <p:spPr>
            <a:xfrm>
              <a:off x="5689800" y="6327360"/>
              <a:ext cx="195120" cy="146160"/>
            </a:xfrm>
            <a:prstGeom prst="rect">
              <a:avLst/>
            </a:prstGeom>
            <a:solidFill>
              <a:srgbClr val="52b94c"/>
            </a:solidFill>
            <a:ln>
              <a:noFill/>
            </a:ln>
          </p:spPr>
          <p:style>
            <a:lnRef idx="0"/>
            <a:fillRef idx="0"/>
            <a:effectRef idx="0"/>
            <a:fontRef idx="minor"/>
          </p:style>
        </p:sp>
        <p:sp>
          <p:nvSpPr>
            <p:cNvPr id="7" name="CustomShape 7"/>
            <p:cNvSpPr/>
            <p:nvPr/>
          </p:nvSpPr>
          <p:spPr>
            <a:xfrm>
              <a:off x="5977440" y="6327360"/>
              <a:ext cx="195120" cy="146160"/>
            </a:xfrm>
            <a:prstGeom prst="rect">
              <a:avLst/>
            </a:prstGeom>
            <a:solidFill>
              <a:srgbClr val="c1cb31"/>
            </a:solidFill>
            <a:ln>
              <a:noFill/>
            </a:ln>
          </p:spPr>
          <p:style>
            <a:lnRef idx="0"/>
            <a:fillRef idx="0"/>
            <a:effectRef idx="0"/>
            <a:fontRef idx="minor"/>
          </p:style>
        </p:sp>
        <p:sp>
          <p:nvSpPr>
            <p:cNvPr id="8" name="CustomShape 8"/>
            <p:cNvSpPr/>
            <p:nvPr/>
          </p:nvSpPr>
          <p:spPr>
            <a:xfrm>
              <a:off x="6550560" y="6327360"/>
              <a:ext cx="195120" cy="146160"/>
            </a:xfrm>
            <a:prstGeom prst="rect">
              <a:avLst/>
            </a:prstGeom>
            <a:solidFill>
              <a:srgbClr val="eb9e2d"/>
            </a:solidFill>
            <a:ln>
              <a:noFill/>
            </a:ln>
          </p:spPr>
          <p:style>
            <a:lnRef idx="0"/>
            <a:fillRef idx="0"/>
            <a:effectRef idx="0"/>
            <a:fontRef idx="minor"/>
          </p:style>
        </p:sp>
        <p:sp>
          <p:nvSpPr>
            <p:cNvPr id="9" name="CustomShape 9"/>
            <p:cNvSpPr/>
            <p:nvPr/>
          </p:nvSpPr>
          <p:spPr>
            <a:xfrm>
              <a:off x="6265080" y="6327360"/>
              <a:ext cx="192960" cy="146160"/>
            </a:xfrm>
            <a:prstGeom prst="rect">
              <a:avLst/>
            </a:prstGeom>
            <a:solidFill>
              <a:srgbClr val="ed5753"/>
            </a:solidFill>
            <a:ln>
              <a:noFill/>
            </a:ln>
          </p:spPr>
          <p:style>
            <a:lnRef idx="0"/>
            <a:fillRef idx="0"/>
            <a:effectRef idx="0"/>
            <a:fontRef idx="minor"/>
          </p:style>
        </p:sp>
      </p:grpSp>
      <p:grpSp>
        <p:nvGrpSpPr>
          <p:cNvPr id="10" name="Group 10"/>
          <p:cNvGrpSpPr/>
          <p:nvPr/>
        </p:nvGrpSpPr>
        <p:grpSpPr>
          <a:xfrm>
            <a:off x="0" y="-27360"/>
            <a:ext cx="12240360" cy="6885000"/>
            <a:chOff x="0" y="-27360"/>
            <a:chExt cx="12240360" cy="6885000"/>
          </a:xfrm>
        </p:grpSpPr>
        <p:pic>
          <p:nvPicPr>
            <p:cNvPr id="11" name="Image 5" descr=""/>
            <p:cNvPicPr/>
            <p:nvPr/>
          </p:nvPicPr>
          <p:blipFill>
            <a:blip r:embed="rId3"/>
            <a:srcRect l="22047" t="25701" r="25083" b="3801"/>
            <a:stretch/>
          </p:blipFill>
          <p:spPr>
            <a:xfrm>
              <a:off x="0" y="-27360"/>
              <a:ext cx="12240360" cy="6885000"/>
            </a:xfrm>
            <a:prstGeom prst="rect">
              <a:avLst/>
            </a:prstGeom>
            <a:ln>
              <a:noFill/>
            </a:ln>
          </p:spPr>
        </p:pic>
        <p:sp>
          <p:nvSpPr>
            <p:cNvPr id="12" name="CustomShape 11"/>
            <p:cNvSpPr/>
            <p:nvPr/>
          </p:nvSpPr>
          <p:spPr>
            <a:xfrm>
              <a:off x="0" y="-27360"/>
              <a:ext cx="12240360" cy="1656000"/>
            </a:xfrm>
            <a:prstGeom prst="rect">
              <a:avLst/>
            </a:prstGeom>
            <a:solidFill>
              <a:srgbClr val="085ba8"/>
            </a:solidFill>
            <a:ln>
              <a:noFill/>
            </a:ln>
          </p:spPr>
          <p:style>
            <a:lnRef idx="0"/>
            <a:fillRef idx="0"/>
            <a:effectRef idx="0"/>
            <a:fontRef idx="minor"/>
          </p:style>
        </p:sp>
      </p:grpSp>
      <p:sp>
        <p:nvSpPr>
          <p:cNvPr id="13" name="PlaceHolder 12"/>
          <p:cNvSpPr>
            <a:spLocks noGrp="1"/>
          </p:cNvSpPr>
          <p:nvPr>
            <p:ph type="title"/>
          </p:nvPr>
        </p:nvSpPr>
        <p:spPr>
          <a:xfrm>
            <a:off x="914400" y="2130480"/>
            <a:ext cx="10362960" cy="1469520"/>
          </a:xfrm>
          <a:prstGeom prst="rect">
            <a:avLst/>
          </a:prstGeom>
        </p:spPr>
        <p:txBody>
          <a:bodyPr anchor="ctr"/>
          <a:p>
            <a:pPr algn="ctr">
              <a:lnSpc>
                <a:spcPct val="100000"/>
              </a:lnSpc>
            </a:pPr>
            <a:r>
              <a:rPr b="1" lang="fr-FR" sz="2800" spc="-1" strike="noStrike">
                <a:solidFill>
                  <a:srgbClr val="ffffff"/>
                </a:solidFill>
                <a:latin typeface="Arial"/>
              </a:rPr>
              <a:t>Modifiez le style du titre</a:t>
            </a:r>
            <a:endParaRPr b="0" lang="fr-FR" sz="2800" spc="-1" strike="noStrike">
              <a:solidFill>
                <a:srgbClr val="000000"/>
              </a:solidFill>
              <a:latin typeface="Arial"/>
            </a:endParaRPr>
          </a:p>
        </p:txBody>
      </p:sp>
      <p:sp>
        <p:nvSpPr>
          <p:cNvPr id="14" name="PlaceHolder 13"/>
          <p:cNvSpPr>
            <a:spLocks noGrp="1"/>
          </p:cNvSpPr>
          <p:nvPr>
            <p:ph type="sldNum"/>
          </p:nvPr>
        </p:nvSpPr>
        <p:spPr>
          <a:xfrm>
            <a:off x="9651960" y="6391080"/>
            <a:ext cx="2539800" cy="466560"/>
          </a:xfrm>
          <a:prstGeom prst="rect">
            <a:avLst/>
          </a:prstGeom>
        </p:spPr>
        <p:txBody>
          <a:bodyPr anchor="ctr"/>
          <a:p>
            <a:pPr>
              <a:lnSpc>
                <a:spcPct val="100000"/>
              </a:lnSpc>
            </a:pPr>
            <a:r>
              <a:rPr b="0" lang="fr-FR" sz="900" spc="-1" strike="noStrike">
                <a:solidFill>
                  <a:srgbClr val="808080"/>
                </a:solidFill>
                <a:latin typeface="Arial"/>
              </a:rPr>
              <a:t>p </a:t>
            </a:r>
            <a:fld id="{F59BE2B8-89DA-4914-BCD9-9469D7C9436B}" type="slidenum">
              <a:rPr b="0" lang="fr-FR" sz="900" spc="-1" strike="noStrike">
                <a:solidFill>
                  <a:srgbClr val="808080"/>
                </a:solidFill>
                <a:latin typeface="Arial"/>
              </a:rPr>
              <a:t>&lt;numéro&gt;</a:t>
            </a:fld>
            <a:endParaRPr b="0" lang="fr-FR" sz="900" spc="-1" strike="noStrike">
              <a:latin typeface="Times New Roman"/>
            </a:endParaRPr>
          </a:p>
        </p:txBody>
      </p:sp>
      <p:pic>
        <p:nvPicPr>
          <p:cNvPr id="15" name="Image 16" descr=""/>
          <p:cNvPicPr/>
          <p:nvPr/>
        </p:nvPicPr>
        <p:blipFill>
          <a:blip r:embed="rId4"/>
          <a:srcRect l="24805" t="47906" r="49219" b="31713"/>
          <a:stretch/>
        </p:blipFill>
        <p:spPr>
          <a:xfrm>
            <a:off x="270720" y="6165360"/>
            <a:ext cx="1721880" cy="569880"/>
          </a:xfrm>
          <a:prstGeom prst="rect">
            <a:avLst/>
          </a:prstGeom>
          <a:ln>
            <a:noFill/>
          </a:ln>
        </p:spPr>
      </p:pic>
      <p:sp>
        <p:nvSpPr>
          <p:cNvPr id="16" name="CustomShape 14"/>
          <p:cNvSpPr/>
          <p:nvPr/>
        </p:nvSpPr>
        <p:spPr>
          <a:xfrm>
            <a:off x="2327040" y="6262200"/>
            <a:ext cx="646308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400" spc="-1" strike="noStrike">
                <a:solidFill>
                  <a:srgbClr val="ffffff"/>
                </a:solidFill>
                <a:latin typeface="Tw Cen MT"/>
              </a:rPr>
              <a:t>UNE COP D'AVANCE : LE PLAN CLIMAT DE LA RÉGION PROVENCE-ALPES-CÔTE D'AZUR</a:t>
            </a:r>
            <a:endParaRPr b="0" lang="fr-FR" sz="1400" spc="-1" strike="noStrike">
              <a:latin typeface="Arial"/>
            </a:endParaRPr>
          </a:p>
        </p:txBody>
      </p:sp>
      <p:grpSp>
        <p:nvGrpSpPr>
          <p:cNvPr id="17" name="Group 15"/>
          <p:cNvGrpSpPr/>
          <p:nvPr/>
        </p:nvGrpSpPr>
        <p:grpSpPr>
          <a:xfrm>
            <a:off x="5423760" y="6018840"/>
            <a:ext cx="1321920" cy="146160"/>
            <a:chOff x="5423760" y="6018840"/>
            <a:chExt cx="1321920" cy="146160"/>
          </a:xfrm>
        </p:grpSpPr>
        <p:sp>
          <p:nvSpPr>
            <p:cNvPr id="18" name="CustomShape 16"/>
            <p:cNvSpPr/>
            <p:nvPr/>
          </p:nvSpPr>
          <p:spPr>
            <a:xfrm>
              <a:off x="5423760" y="6018840"/>
              <a:ext cx="195120" cy="146160"/>
            </a:xfrm>
            <a:prstGeom prst="rect">
              <a:avLst/>
            </a:prstGeom>
            <a:solidFill>
              <a:srgbClr val="1ec1f1"/>
            </a:solidFill>
            <a:ln>
              <a:noFill/>
            </a:ln>
          </p:spPr>
          <p:style>
            <a:lnRef idx="0"/>
            <a:fillRef idx="0"/>
            <a:effectRef idx="0"/>
            <a:fontRef idx="minor"/>
          </p:style>
        </p:sp>
        <p:sp>
          <p:nvSpPr>
            <p:cNvPr id="19" name="CustomShape 17"/>
            <p:cNvSpPr/>
            <p:nvPr/>
          </p:nvSpPr>
          <p:spPr>
            <a:xfrm>
              <a:off x="5689800" y="6018840"/>
              <a:ext cx="195120" cy="146160"/>
            </a:xfrm>
            <a:prstGeom prst="rect">
              <a:avLst/>
            </a:prstGeom>
            <a:solidFill>
              <a:srgbClr val="52b94c"/>
            </a:solidFill>
            <a:ln>
              <a:noFill/>
            </a:ln>
          </p:spPr>
          <p:style>
            <a:lnRef idx="0"/>
            <a:fillRef idx="0"/>
            <a:effectRef idx="0"/>
            <a:fontRef idx="minor"/>
          </p:style>
        </p:sp>
        <p:sp>
          <p:nvSpPr>
            <p:cNvPr id="20" name="CustomShape 18"/>
            <p:cNvSpPr/>
            <p:nvPr/>
          </p:nvSpPr>
          <p:spPr>
            <a:xfrm>
              <a:off x="5977440" y="6018840"/>
              <a:ext cx="195120" cy="146160"/>
            </a:xfrm>
            <a:prstGeom prst="rect">
              <a:avLst/>
            </a:prstGeom>
            <a:solidFill>
              <a:srgbClr val="c1cb31"/>
            </a:solidFill>
            <a:ln>
              <a:noFill/>
            </a:ln>
          </p:spPr>
          <p:style>
            <a:lnRef idx="0"/>
            <a:fillRef idx="0"/>
            <a:effectRef idx="0"/>
            <a:fontRef idx="minor"/>
          </p:style>
        </p:sp>
        <p:sp>
          <p:nvSpPr>
            <p:cNvPr id="21" name="CustomShape 19"/>
            <p:cNvSpPr/>
            <p:nvPr/>
          </p:nvSpPr>
          <p:spPr>
            <a:xfrm>
              <a:off x="6550560" y="6018840"/>
              <a:ext cx="195120" cy="146160"/>
            </a:xfrm>
            <a:prstGeom prst="rect">
              <a:avLst/>
            </a:prstGeom>
            <a:solidFill>
              <a:srgbClr val="eb9e2d"/>
            </a:solidFill>
            <a:ln>
              <a:noFill/>
            </a:ln>
          </p:spPr>
          <p:style>
            <a:lnRef idx="0"/>
            <a:fillRef idx="0"/>
            <a:effectRef idx="0"/>
            <a:fontRef idx="minor"/>
          </p:style>
        </p:sp>
        <p:sp>
          <p:nvSpPr>
            <p:cNvPr id="22" name="CustomShape 20"/>
            <p:cNvSpPr/>
            <p:nvPr/>
          </p:nvSpPr>
          <p:spPr>
            <a:xfrm>
              <a:off x="6265080" y="6018840"/>
              <a:ext cx="192960" cy="146160"/>
            </a:xfrm>
            <a:prstGeom prst="rect">
              <a:avLst/>
            </a:prstGeom>
            <a:solidFill>
              <a:srgbClr val="ed5753"/>
            </a:solidFill>
            <a:ln>
              <a:noFill/>
            </a:ln>
          </p:spPr>
          <p:style>
            <a:lnRef idx="0"/>
            <a:fillRef idx="0"/>
            <a:effectRef idx="0"/>
            <a:fontRef idx="minor"/>
          </p:style>
        </p:sp>
      </p:grpSp>
      <p:sp>
        <p:nvSpPr>
          <p:cNvPr id="23" name="PlaceHolder 21"/>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200" spc="-1" strike="noStrike">
                <a:solidFill>
                  <a:srgbClr val="0071b9"/>
                </a:solidFill>
                <a:latin typeface="Arial"/>
              </a:rPr>
              <a:t>Cliquez pour éditer le format du plan de texte</a:t>
            </a:r>
            <a:endParaRPr b="0" lang="fr-FR" sz="2200" spc="-1" strike="noStrike">
              <a:solidFill>
                <a:srgbClr val="0071b9"/>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99"/>
                </a:solidFill>
                <a:latin typeface="Arial"/>
              </a:rPr>
              <a:t>Second niveau de plan</a:t>
            </a:r>
            <a:endParaRPr b="0" lang="fr-FR" sz="1800" spc="-1" strike="noStrike">
              <a:solidFill>
                <a:srgbClr val="000099"/>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99"/>
                </a:solidFill>
                <a:latin typeface="Arial"/>
              </a:rPr>
              <a:t>Troisième niveau de plan</a:t>
            </a:r>
            <a:endParaRPr b="0" lang="fr-FR" sz="1800" spc="-1" strike="noStrike">
              <a:solidFill>
                <a:srgbClr val="000099"/>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99"/>
                </a:solidFill>
                <a:latin typeface="Arial"/>
              </a:rPr>
              <a:t>Quatrième niveau de plan</a:t>
            </a:r>
            <a:endParaRPr b="0" lang="fr-FR" sz="1800" spc="-1" strike="noStrike">
              <a:solidFill>
                <a:srgbClr val="000099"/>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99"/>
                </a:solidFill>
                <a:latin typeface="Arial"/>
              </a:rPr>
              <a:t>Cinquième niveau de plan</a:t>
            </a:r>
            <a:endParaRPr b="0" lang="fr-FR" sz="2000" spc="-1" strike="noStrike">
              <a:solidFill>
                <a:srgbClr val="000099"/>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99"/>
                </a:solidFill>
                <a:latin typeface="Arial"/>
              </a:rPr>
              <a:t>Sixième niveau de plan</a:t>
            </a:r>
            <a:endParaRPr b="0" lang="fr-FR" sz="2000" spc="-1" strike="noStrike">
              <a:solidFill>
                <a:srgbClr val="000099"/>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99"/>
                </a:solidFill>
                <a:latin typeface="Arial"/>
              </a:rPr>
              <a:t>Septième niveau de plan</a:t>
            </a:r>
            <a:endParaRPr b="0" lang="fr-FR" sz="2000" spc="-1" strike="noStrike">
              <a:solidFill>
                <a:srgbClr val="000099"/>
              </a:solid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Line 1"/>
          <p:cNvSpPr/>
          <p:nvPr/>
        </p:nvSpPr>
        <p:spPr>
          <a:xfrm>
            <a:off x="1487160" y="6391080"/>
            <a:ext cx="10704600" cy="9720"/>
          </a:xfrm>
          <a:prstGeom prst="line">
            <a:avLst/>
          </a:prstGeom>
          <a:ln w="9360">
            <a:solidFill>
              <a:srgbClr val="0071b9"/>
            </a:solidFill>
            <a:round/>
          </a:ln>
        </p:spPr>
        <p:style>
          <a:lnRef idx="0"/>
          <a:fillRef idx="0"/>
          <a:effectRef idx="0"/>
          <a:fontRef idx="minor"/>
        </p:style>
      </p:sp>
      <p:pic>
        <p:nvPicPr>
          <p:cNvPr id="61" name="Image 11" descr=""/>
          <p:cNvPicPr/>
          <p:nvPr/>
        </p:nvPicPr>
        <p:blipFill>
          <a:blip r:embed="rId2"/>
          <a:srcRect l="23622" t="63311" r="50008" b="15703"/>
          <a:stretch/>
        </p:blipFill>
        <p:spPr>
          <a:xfrm>
            <a:off x="47880" y="6400800"/>
            <a:ext cx="1267920" cy="425520"/>
          </a:xfrm>
          <a:prstGeom prst="rect">
            <a:avLst/>
          </a:prstGeom>
          <a:ln>
            <a:noFill/>
          </a:ln>
        </p:spPr>
      </p:pic>
      <p:sp>
        <p:nvSpPr>
          <p:cNvPr id="62" name="CustomShape 2"/>
          <p:cNvSpPr/>
          <p:nvPr/>
        </p:nvSpPr>
        <p:spPr>
          <a:xfrm>
            <a:off x="2971440" y="6525360"/>
            <a:ext cx="4631040" cy="24264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000" spc="-1" strike="noStrike">
                <a:solidFill>
                  <a:srgbClr val="0071b9"/>
                </a:solidFill>
                <a:latin typeface="Tw Cen MT"/>
              </a:rPr>
              <a:t>UNE COP D'AVANCE : LE PLAN CLIMAT DE LA RÉGION PROVENCE-ALPES-CÔTE D'AZUR</a:t>
            </a:r>
            <a:endParaRPr b="0" lang="fr-FR" sz="1000" spc="-1" strike="noStrike">
              <a:latin typeface="Arial"/>
            </a:endParaRPr>
          </a:p>
        </p:txBody>
      </p:sp>
      <p:sp>
        <p:nvSpPr>
          <p:cNvPr id="63" name="CustomShape 3"/>
          <p:cNvSpPr/>
          <p:nvPr/>
        </p:nvSpPr>
        <p:spPr>
          <a:xfrm>
            <a:off x="0" y="0"/>
            <a:ext cx="12191760" cy="35640"/>
          </a:xfrm>
          <a:prstGeom prst="rect">
            <a:avLst/>
          </a:prstGeom>
          <a:solidFill>
            <a:srgbClr val="085ba8"/>
          </a:solidFill>
          <a:ln>
            <a:noFill/>
          </a:ln>
        </p:spPr>
        <p:style>
          <a:lnRef idx="0"/>
          <a:fillRef idx="0"/>
          <a:effectRef idx="0"/>
          <a:fontRef idx="minor"/>
        </p:style>
      </p:sp>
      <p:grpSp>
        <p:nvGrpSpPr>
          <p:cNvPr id="64" name="Group 4"/>
          <p:cNvGrpSpPr/>
          <p:nvPr/>
        </p:nvGrpSpPr>
        <p:grpSpPr>
          <a:xfrm>
            <a:off x="5423760" y="6327360"/>
            <a:ext cx="1321920" cy="146160"/>
            <a:chOff x="5423760" y="6327360"/>
            <a:chExt cx="1321920" cy="146160"/>
          </a:xfrm>
        </p:grpSpPr>
        <p:sp>
          <p:nvSpPr>
            <p:cNvPr id="65" name="CustomShape 5"/>
            <p:cNvSpPr/>
            <p:nvPr/>
          </p:nvSpPr>
          <p:spPr>
            <a:xfrm>
              <a:off x="5423760" y="6327360"/>
              <a:ext cx="195120" cy="146160"/>
            </a:xfrm>
            <a:prstGeom prst="rect">
              <a:avLst/>
            </a:prstGeom>
            <a:solidFill>
              <a:srgbClr val="1ec1f1"/>
            </a:solidFill>
            <a:ln>
              <a:noFill/>
            </a:ln>
          </p:spPr>
          <p:style>
            <a:lnRef idx="0"/>
            <a:fillRef idx="0"/>
            <a:effectRef idx="0"/>
            <a:fontRef idx="minor"/>
          </p:style>
        </p:sp>
        <p:sp>
          <p:nvSpPr>
            <p:cNvPr id="66" name="CustomShape 6"/>
            <p:cNvSpPr/>
            <p:nvPr/>
          </p:nvSpPr>
          <p:spPr>
            <a:xfrm>
              <a:off x="5689800" y="6327360"/>
              <a:ext cx="195120" cy="146160"/>
            </a:xfrm>
            <a:prstGeom prst="rect">
              <a:avLst/>
            </a:prstGeom>
            <a:solidFill>
              <a:srgbClr val="52b94c"/>
            </a:solidFill>
            <a:ln>
              <a:noFill/>
            </a:ln>
          </p:spPr>
          <p:style>
            <a:lnRef idx="0"/>
            <a:fillRef idx="0"/>
            <a:effectRef idx="0"/>
            <a:fontRef idx="minor"/>
          </p:style>
        </p:sp>
        <p:sp>
          <p:nvSpPr>
            <p:cNvPr id="67" name="CustomShape 7"/>
            <p:cNvSpPr/>
            <p:nvPr/>
          </p:nvSpPr>
          <p:spPr>
            <a:xfrm>
              <a:off x="5977440" y="6327360"/>
              <a:ext cx="195120" cy="146160"/>
            </a:xfrm>
            <a:prstGeom prst="rect">
              <a:avLst/>
            </a:prstGeom>
            <a:solidFill>
              <a:srgbClr val="c1cb31"/>
            </a:solidFill>
            <a:ln>
              <a:noFill/>
            </a:ln>
          </p:spPr>
          <p:style>
            <a:lnRef idx="0"/>
            <a:fillRef idx="0"/>
            <a:effectRef idx="0"/>
            <a:fontRef idx="minor"/>
          </p:style>
        </p:sp>
        <p:sp>
          <p:nvSpPr>
            <p:cNvPr id="68" name="CustomShape 8"/>
            <p:cNvSpPr/>
            <p:nvPr/>
          </p:nvSpPr>
          <p:spPr>
            <a:xfrm>
              <a:off x="6550560" y="6327360"/>
              <a:ext cx="195120" cy="146160"/>
            </a:xfrm>
            <a:prstGeom prst="rect">
              <a:avLst/>
            </a:prstGeom>
            <a:solidFill>
              <a:srgbClr val="eb9e2d"/>
            </a:solidFill>
            <a:ln>
              <a:noFill/>
            </a:ln>
          </p:spPr>
          <p:style>
            <a:lnRef idx="0"/>
            <a:fillRef idx="0"/>
            <a:effectRef idx="0"/>
            <a:fontRef idx="minor"/>
          </p:style>
        </p:sp>
        <p:sp>
          <p:nvSpPr>
            <p:cNvPr id="69" name="CustomShape 9"/>
            <p:cNvSpPr/>
            <p:nvPr/>
          </p:nvSpPr>
          <p:spPr>
            <a:xfrm>
              <a:off x="6265080" y="6327360"/>
              <a:ext cx="192960" cy="146160"/>
            </a:xfrm>
            <a:prstGeom prst="rect">
              <a:avLst/>
            </a:prstGeom>
            <a:solidFill>
              <a:srgbClr val="ed5753"/>
            </a:solidFill>
            <a:ln>
              <a:noFill/>
            </a:ln>
          </p:spPr>
          <p:style>
            <a:lnRef idx="0"/>
            <a:fillRef idx="0"/>
            <a:effectRef idx="0"/>
            <a:fontRef idx="minor"/>
          </p:style>
        </p:sp>
      </p:grpSp>
      <p:sp>
        <p:nvSpPr>
          <p:cNvPr id="70" name="PlaceHolder 10"/>
          <p:cNvSpPr>
            <a:spLocks noGrp="1"/>
          </p:cNvSpPr>
          <p:nvPr>
            <p:ph type="title"/>
          </p:nvPr>
        </p:nvSpPr>
        <p:spPr>
          <a:xfrm>
            <a:off x="623520" y="235440"/>
            <a:ext cx="11057400" cy="456840"/>
          </a:xfrm>
          <a:prstGeom prst="rect">
            <a:avLst/>
          </a:prstGeom>
        </p:spPr>
        <p:txBody>
          <a:bodyPr anchor="ctr"/>
          <a:p>
            <a:pPr>
              <a:lnSpc>
                <a:spcPct val="100000"/>
              </a:lnSpc>
            </a:pPr>
            <a:r>
              <a:rPr b="1" lang="fr-FR" sz="2000" spc="-1" strike="noStrike">
                <a:solidFill>
                  <a:srgbClr val="0071b9"/>
                </a:solidFill>
                <a:latin typeface="Arial"/>
              </a:rPr>
              <a:t>Modifiez le style du titre</a:t>
            </a:r>
            <a:endParaRPr b="0" lang="fr-FR" sz="2000" spc="-1" strike="noStrike">
              <a:solidFill>
                <a:srgbClr val="000000"/>
              </a:solidFill>
              <a:latin typeface="Arial"/>
            </a:endParaRPr>
          </a:p>
        </p:txBody>
      </p:sp>
      <p:sp>
        <p:nvSpPr>
          <p:cNvPr id="71" name="PlaceHolder 11"/>
          <p:cNvSpPr>
            <a:spLocks noGrp="1"/>
          </p:cNvSpPr>
          <p:nvPr>
            <p:ph type="body"/>
          </p:nvPr>
        </p:nvSpPr>
        <p:spPr>
          <a:xfrm>
            <a:off x="623520" y="838080"/>
            <a:ext cx="11057400" cy="5257440"/>
          </a:xfrm>
          <a:prstGeom prst="rect">
            <a:avLst/>
          </a:prstGeom>
        </p:spPr>
        <p:txBody>
          <a:bodyPr/>
          <a:p>
            <a:pPr marL="343080" indent="-342720">
              <a:lnSpc>
                <a:spcPct val="100000"/>
              </a:lnSpc>
              <a:spcBef>
                <a:spcPts val="439"/>
              </a:spcBef>
              <a:buClr>
                <a:srgbClr val="0071b9"/>
              </a:buClr>
              <a:buFont typeface="Symbol" charset="2"/>
              <a:buChar char=""/>
            </a:pPr>
            <a:r>
              <a:rPr b="0" lang="fr-FR" sz="2200" spc="-1" strike="noStrike">
                <a:solidFill>
                  <a:srgbClr val="0071b9"/>
                </a:solidFill>
                <a:latin typeface="Arial"/>
              </a:rPr>
              <a:t>Modifiez les styles du texte du masque</a:t>
            </a:r>
            <a:endParaRPr b="0" lang="fr-FR" sz="2200" spc="-1" strike="noStrike">
              <a:solidFill>
                <a:srgbClr val="0071b9"/>
              </a:solidFill>
              <a:latin typeface="Arial"/>
            </a:endParaRPr>
          </a:p>
          <a:p>
            <a:pPr lvl="1" marL="743040" indent="-285480">
              <a:lnSpc>
                <a:spcPct val="100000"/>
              </a:lnSpc>
              <a:spcBef>
                <a:spcPts val="400"/>
              </a:spcBef>
              <a:buClr>
                <a:srgbClr val="0071b9"/>
              </a:buClr>
              <a:buFont typeface="Symbol" charset="2"/>
              <a:buChar char=""/>
            </a:pPr>
            <a:r>
              <a:rPr b="0" lang="fr-FR" sz="2000" spc="-1" strike="noStrike">
                <a:solidFill>
                  <a:srgbClr val="0071b9"/>
                </a:solidFill>
                <a:latin typeface="Arial"/>
              </a:rPr>
              <a:t>Deuxième niveau</a:t>
            </a:r>
            <a:endParaRPr b="0" lang="fr-FR" sz="2000" spc="-1" strike="noStrike">
              <a:solidFill>
                <a:srgbClr val="000099"/>
              </a:solidFill>
              <a:latin typeface="Arial"/>
            </a:endParaRPr>
          </a:p>
          <a:p>
            <a:pPr lvl="2" marL="1143000" indent="-228240">
              <a:lnSpc>
                <a:spcPct val="100000"/>
              </a:lnSpc>
              <a:spcBef>
                <a:spcPts val="360"/>
              </a:spcBef>
              <a:buClr>
                <a:srgbClr val="0071b9"/>
              </a:buClr>
              <a:buFont typeface="Symbol" charset="2"/>
              <a:buChar char=""/>
            </a:pPr>
            <a:r>
              <a:rPr b="0" lang="fr-FR" sz="1800" spc="-1" strike="noStrike">
                <a:solidFill>
                  <a:srgbClr val="0071b9"/>
                </a:solidFill>
                <a:latin typeface="Arial"/>
              </a:rPr>
              <a:t>Troisième niveau</a:t>
            </a:r>
            <a:endParaRPr b="0" lang="fr-FR" sz="1800" spc="-1" strike="noStrike">
              <a:solidFill>
                <a:srgbClr val="000099"/>
              </a:solidFill>
              <a:latin typeface="Arial"/>
            </a:endParaRPr>
          </a:p>
          <a:p>
            <a:pPr lvl="3" marL="1562040" indent="-228240">
              <a:lnSpc>
                <a:spcPct val="100000"/>
              </a:lnSpc>
              <a:spcBef>
                <a:spcPts val="360"/>
              </a:spcBef>
              <a:buClr>
                <a:srgbClr val="0071b9"/>
              </a:buClr>
              <a:buFont typeface="Symbol" charset="2"/>
              <a:buChar char=""/>
            </a:pPr>
            <a:r>
              <a:rPr b="0" lang="fr-FR" sz="1800" spc="-1" strike="noStrike">
                <a:solidFill>
                  <a:srgbClr val="0071b9"/>
                </a:solidFill>
                <a:latin typeface="Arial"/>
              </a:rPr>
              <a:t>Quatrième niveau</a:t>
            </a:r>
            <a:endParaRPr b="0" lang="fr-FR" sz="1800" spc="-1" strike="noStrike">
              <a:solidFill>
                <a:srgbClr val="000099"/>
              </a:solidFill>
              <a:latin typeface="Arial"/>
            </a:endParaRPr>
          </a:p>
          <a:p>
            <a:pPr lvl="4" marL="1981080" indent="-228240">
              <a:lnSpc>
                <a:spcPct val="100000"/>
              </a:lnSpc>
              <a:spcBef>
                <a:spcPts val="360"/>
              </a:spcBef>
              <a:buClr>
                <a:srgbClr val="0071b9"/>
              </a:buClr>
              <a:buFont typeface="StarSymbol"/>
              <a:buChar char="»"/>
            </a:pPr>
            <a:r>
              <a:rPr b="0" lang="fr-FR" sz="1800" spc="-1" strike="noStrike">
                <a:solidFill>
                  <a:srgbClr val="0071b9"/>
                </a:solidFill>
                <a:latin typeface="Arial"/>
              </a:rPr>
              <a:t>Cinquième niveau</a:t>
            </a:r>
            <a:endParaRPr b="0" lang="fr-FR" sz="1800" spc="-1" strike="noStrike">
              <a:solidFill>
                <a:srgbClr val="000099"/>
              </a:solidFill>
              <a:latin typeface="Arial"/>
            </a:endParaRPr>
          </a:p>
        </p:txBody>
      </p:sp>
      <p:sp>
        <p:nvSpPr>
          <p:cNvPr id="72" name="PlaceHolder 12"/>
          <p:cNvSpPr>
            <a:spLocks noGrp="1"/>
          </p:cNvSpPr>
          <p:nvPr>
            <p:ph type="sldNum"/>
          </p:nvPr>
        </p:nvSpPr>
        <p:spPr>
          <a:xfrm>
            <a:off x="9651960" y="6391080"/>
            <a:ext cx="2539800" cy="466560"/>
          </a:xfrm>
          <a:prstGeom prst="rect">
            <a:avLst/>
          </a:prstGeom>
        </p:spPr>
        <p:txBody>
          <a:bodyPr anchor="ctr"/>
          <a:p>
            <a:pPr>
              <a:lnSpc>
                <a:spcPct val="100000"/>
              </a:lnSpc>
            </a:pPr>
            <a:r>
              <a:rPr b="0" lang="fr-FR" sz="900" spc="-1" strike="noStrike">
                <a:solidFill>
                  <a:srgbClr val="808080"/>
                </a:solidFill>
                <a:latin typeface="Arial"/>
              </a:rPr>
              <a:t>p</a:t>
            </a:r>
            <a:fld id="{FC23DD38-40EB-4474-8D8E-CA04DBD9DA71}" type="slidenum">
              <a:rPr b="0" lang="fr-FR" sz="900" spc="-1" strike="noStrike">
                <a:solidFill>
                  <a:srgbClr val="808080"/>
                </a:solidFill>
                <a:latin typeface="Arial"/>
              </a:rPr>
              <a:t>&lt;numéro&gt;</a:t>
            </a:fld>
            <a:endParaRPr b="0" lang="fr-F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96080" y="2176920"/>
            <a:ext cx="11432160" cy="1469520"/>
          </a:xfrm>
          <a:prstGeom prst="rect">
            <a:avLst/>
          </a:prstGeom>
          <a:noFill/>
          <a:ln>
            <a:noFill/>
          </a:ln>
        </p:spPr>
        <p:txBody>
          <a:bodyPr anchor="ctr"/>
          <a:p>
            <a:pPr>
              <a:lnSpc>
                <a:spcPct val="100000"/>
              </a:lnSpc>
            </a:pPr>
            <a:r>
              <a:rPr b="1" lang="fr-FR" sz="4800" spc="-1" strike="noStrike">
                <a:solidFill>
                  <a:srgbClr val="ffffff"/>
                </a:solidFill>
                <a:latin typeface="Arial"/>
              </a:rPr>
              <a:t>3- Cadre Batiments</a:t>
            </a:r>
            <a:endParaRPr b="0" lang="fr-FR" sz="4800" spc="-1" strike="noStrike">
              <a:solidFill>
                <a:srgbClr val="000000"/>
              </a:solidFill>
              <a:latin typeface="Arial"/>
            </a:endParaRPr>
          </a:p>
        </p:txBody>
      </p:sp>
      <p:pic>
        <p:nvPicPr>
          <p:cNvPr id="110" name="Image 2" descr=""/>
          <p:cNvPicPr/>
          <p:nvPr/>
        </p:nvPicPr>
        <p:blipFill>
          <a:blip r:embed="rId1"/>
          <a:srcRect l="-2557" t="1510" r="3248" b="1111"/>
          <a:stretch/>
        </p:blipFill>
        <p:spPr>
          <a:xfrm>
            <a:off x="-152280" y="5815440"/>
            <a:ext cx="2245680" cy="1139760"/>
          </a:xfrm>
          <a:prstGeom prst="rect">
            <a:avLst/>
          </a:prstGeom>
          <a:ln>
            <a:noFill/>
          </a:ln>
          <a:effectLst>
            <a:softEdge rad="112500"/>
          </a:effectLst>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a:t>
            </a:r>
            <a:endParaRPr b="0" lang="fr-FR" sz="1800" spc="-1" strike="noStrike">
              <a:solidFill>
                <a:srgbClr val="000000"/>
              </a:solidFill>
              <a:latin typeface="Arial"/>
            </a:endParaRPr>
          </a:p>
        </p:txBody>
      </p:sp>
      <p:sp>
        <p:nvSpPr>
          <p:cNvPr id="137" name="TextShape 2"/>
          <p:cNvSpPr txBox="1"/>
          <p:nvPr/>
        </p:nvSpPr>
        <p:spPr>
          <a:xfrm>
            <a:off x="623520" y="838080"/>
            <a:ext cx="11057400" cy="5257440"/>
          </a:xfrm>
          <a:prstGeom prst="rect">
            <a:avLst/>
          </a:prstGeom>
          <a:noFill/>
          <a:ln>
            <a:noFill/>
          </a:ln>
        </p:spPr>
        <p:txBody>
          <a:bodyPr/>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REDUCTION DES CONSOMMATIONS DES BATIMENTS TERTIAIRES</a:t>
            </a:r>
            <a:endParaRPr b="0" lang="fr-FR" sz="2000" spc="-1" strike="noStrike">
              <a:solidFill>
                <a:srgbClr val="0071b9"/>
              </a:solidFill>
              <a:latin typeface="Arial"/>
            </a:endParaRPr>
          </a:p>
          <a:p>
            <a:pPr>
              <a:lnSpc>
                <a:spcPct val="100000"/>
              </a:lnSpc>
              <a:spcBef>
                <a:spcPts val="479"/>
              </a:spcBef>
            </a:pPr>
            <a:endParaRPr b="0" lang="fr-FR" sz="2000" spc="-1" strike="noStrike">
              <a:solidFill>
                <a:srgbClr val="0071b9"/>
              </a:solidFill>
              <a:latin typeface="Arial"/>
            </a:endParaRPr>
          </a:p>
          <a:p>
            <a:pPr marL="343080" indent="-342720">
              <a:lnSpc>
                <a:spcPct val="100000"/>
              </a:lnSpc>
              <a:spcBef>
                <a:spcPts val="479"/>
              </a:spcBef>
              <a:buClr>
                <a:srgbClr val="0071b9"/>
              </a:buClr>
              <a:buFont typeface="Symbol" charset="2"/>
              <a:buChar char=""/>
            </a:pPr>
            <a:r>
              <a:rPr b="1" lang="fr-FR" sz="2400" spc="-1" strike="noStrike">
                <a:solidFill>
                  <a:srgbClr val="0071b9"/>
                </a:solidFill>
                <a:latin typeface="Arial"/>
              </a:rPr>
              <a:t>PROJETS DE CONSTRUCTION ET DE REHABILITATION INNOVANTS ET EXEMPLAIRES</a:t>
            </a:r>
            <a:endParaRPr b="0" lang="fr-FR" sz="2400" spc="-1" strike="noStrike">
              <a:solidFill>
                <a:srgbClr val="0071b9"/>
              </a:solidFill>
              <a:latin typeface="Arial"/>
            </a:endParaRPr>
          </a:p>
          <a:p>
            <a:pPr>
              <a:lnSpc>
                <a:spcPct val="100000"/>
              </a:lnSpc>
              <a:spcBef>
                <a:spcPts val="400"/>
              </a:spcBef>
            </a:pPr>
            <a:endParaRPr b="0" lang="fr-FR" sz="24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AIDES AUX FILIERES ECOMATERIAUX</a:t>
            </a:r>
            <a:endParaRPr b="0" lang="fr-FR" sz="2000" spc="-1" strike="noStrike">
              <a:solidFill>
                <a:srgbClr val="0071b9"/>
              </a:solidFill>
              <a:latin typeface="Arial"/>
            </a:endParaRPr>
          </a:p>
          <a:p>
            <a:pPr>
              <a:lnSpc>
                <a:spcPct val="100000"/>
              </a:lnSpc>
              <a:spcBef>
                <a:spcPts val="400"/>
              </a:spcBef>
            </a:pPr>
            <a:endParaRPr b="0" lang="fr-FR" sz="20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AIDES AUX ACTIONS STRUCTURANTES A DESTINATION DES ACTEURS DE LA FILIERE BATIMENT</a:t>
            </a:r>
            <a:endParaRPr b="0" lang="fr-FR" sz="2000" spc="-1" strike="noStrike">
              <a:solidFill>
                <a:srgbClr val="0071b9"/>
              </a:solidFill>
              <a:latin typeface="Arial"/>
            </a:endParaRPr>
          </a:p>
        </p:txBody>
      </p:sp>
      <p:sp>
        <p:nvSpPr>
          <p:cNvPr id="138" name="CustomShape 3"/>
          <p:cNvSpPr/>
          <p:nvPr/>
        </p:nvSpPr>
        <p:spPr>
          <a:xfrm>
            <a:off x="964440" y="1636200"/>
            <a:ext cx="10716480" cy="857160"/>
          </a:xfrm>
          <a:prstGeom prst="rect">
            <a:avLst/>
          </a:prstGeom>
          <a:noFill/>
          <a:ln w="9360">
            <a:solidFill>
              <a:schemeClr val="accent3"/>
            </a:solidFill>
            <a:round/>
          </a:ln>
        </p:spPr>
        <p:style>
          <a:lnRef idx="0"/>
          <a:fillRef idx="0"/>
          <a:effectRef idx="0"/>
          <a:fontRef idx="minor"/>
        </p:style>
      </p:sp>
      <p:pic>
        <p:nvPicPr>
          <p:cNvPr id="139" name="Image 5"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285840" y="839880"/>
            <a:ext cx="11395080" cy="5017320"/>
          </a:xfrm>
          <a:prstGeom prst="rect">
            <a:avLst/>
          </a:prstGeom>
          <a:noFill/>
          <a:ln>
            <a:noFill/>
          </a:ln>
        </p:spPr>
        <p:txBody>
          <a:bodyPr>
            <a:normAutofit/>
          </a:bodyPr>
          <a:p>
            <a:pPr>
              <a:lnSpc>
                <a:spcPct val="100000"/>
              </a:lnSpc>
              <a:spcBef>
                <a:spcPts val="360"/>
              </a:spcBef>
            </a:pPr>
            <a:endParaRPr b="0" lang="fr-FR" sz="2200" spc="-1" strike="noStrike">
              <a:solidFill>
                <a:srgbClr val="0071b9"/>
              </a:solidFill>
              <a:latin typeface="Arial"/>
            </a:endParaRPr>
          </a:p>
          <a:p>
            <a:pPr algn="just">
              <a:lnSpc>
                <a:spcPct val="100000"/>
              </a:lnSpc>
              <a:spcBef>
                <a:spcPts val="400"/>
              </a:spcBef>
              <a:spcAft>
                <a:spcPts val="601"/>
              </a:spcAft>
            </a:pPr>
            <a:r>
              <a:rPr b="0" lang="fr-FR" sz="2000" spc="-1" strike="noStrike">
                <a:solidFill>
                  <a:srgbClr val="0071b9"/>
                </a:solidFill>
                <a:latin typeface="Arial"/>
              </a:rPr>
              <a:t>Les actions doivent permettre de:</a:t>
            </a:r>
            <a:endParaRPr b="0" lang="fr-FR" sz="2000" spc="-1" strike="noStrike">
              <a:solidFill>
                <a:srgbClr val="0071b9"/>
              </a:solidFill>
              <a:latin typeface="Arial"/>
            </a:endParaRPr>
          </a:p>
          <a:p>
            <a:pPr algn="just">
              <a:lnSpc>
                <a:spcPct val="100000"/>
              </a:lnSpc>
              <a:spcBef>
                <a:spcPts val="400"/>
              </a:spcBef>
              <a:spcAft>
                <a:spcPts val="601"/>
              </a:spcAft>
            </a:pPr>
            <a:endParaRPr b="0" lang="fr-FR" sz="2000" spc="-1" strike="noStrike">
              <a:solidFill>
                <a:srgbClr val="0071b9"/>
              </a:solidFill>
              <a:latin typeface="Arial"/>
            </a:endParaRPr>
          </a:p>
          <a:p>
            <a:pPr marL="343080" indent="-342720" algn="just">
              <a:lnSpc>
                <a:spcPct val="100000"/>
              </a:lnSpc>
              <a:spcBef>
                <a:spcPts val="400"/>
              </a:spcBef>
              <a:spcAft>
                <a:spcPts val="601"/>
              </a:spcAft>
              <a:buClr>
                <a:srgbClr val="0071b9"/>
              </a:buClr>
              <a:buFont typeface="Arial"/>
              <a:buChar char="-"/>
            </a:pPr>
            <a:r>
              <a:rPr b="0" lang="fr-FR" sz="2000" spc="-1" strike="noStrike">
                <a:solidFill>
                  <a:srgbClr val="0071b9"/>
                </a:solidFill>
                <a:latin typeface="Arial"/>
              </a:rPr>
              <a:t>Soutenir la réalisation d’opérations de travaux avec des objectifs énergétique et durable très performants (approche globale : architecture bioclimatique, faibles consommations, confort des usagers, éco-matériaux, énergies renouvelables) afin de favoriser l’expérimentation et l’innovation d’une part et de valoriser et diffuser des pratiques exemplaires d’autre part.</a:t>
            </a:r>
            <a:endParaRPr b="0" lang="fr-FR" sz="2000" spc="-1" strike="noStrike">
              <a:solidFill>
                <a:srgbClr val="0071b9"/>
              </a:solidFill>
              <a:latin typeface="Arial"/>
            </a:endParaRPr>
          </a:p>
          <a:p>
            <a:pPr algn="just">
              <a:lnSpc>
                <a:spcPct val="100000"/>
              </a:lnSpc>
              <a:spcBef>
                <a:spcPts val="400"/>
              </a:spcBef>
              <a:spcAft>
                <a:spcPts val="601"/>
              </a:spcAft>
            </a:pPr>
            <a:endParaRPr b="0" lang="fr-FR" sz="2000" spc="-1" strike="noStrike">
              <a:solidFill>
                <a:srgbClr val="0071b9"/>
              </a:solidFill>
              <a:latin typeface="Arial"/>
            </a:endParaRPr>
          </a:p>
          <a:p>
            <a:pPr marL="343080" indent="-342720" algn="just">
              <a:lnSpc>
                <a:spcPct val="100000"/>
              </a:lnSpc>
              <a:spcBef>
                <a:spcPts val="400"/>
              </a:spcBef>
              <a:spcAft>
                <a:spcPts val="601"/>
              </a:spcAft>
              <a:buClr>
                <a:srgbClr val="0071b9"/>
              </a:buClr>
              <a:buFont typeface="Arial"/>
              <a:buChar char="-"/>
            </a:pPr>
            <a:r>
              <a:rPr b="0" lang="fr-FR" sz="2000" spc="-1" strike="noStrike">
                <a:solidFill>
                  <a:srgbClr val="0071b9"/>
                </a:solidFill>
                <a:latin typeface="Arial"/>
              </a:rPr>
              <a:t>Soutenir la programmation d’opérations de réhabilitation performantes par la réalisation d’audits énergétiques, architecturaux et financiers sur des parcs bâtiments</a:t>
            </a:r>
            <a:endParaRPr b="0" lang="fr-FR" sz="2000" spc="-1" strike="noStrike">
              <a:solidFill>
                <a:srgbClr val="0071b9"/>
              </a:solidFill>
              <a:latin typeface="Arial"/>
            </a:endParaRPr>
          </a:p>
        </p:txBody>
      </p:sp>
      <p:sp>
        <p:nvSpPr>
          <p:cNvPr id="141" name="TextShape 2"/>
          <p:cNvSpPr txBox="1"/>
          <p:nvPr/>
        </p:nvSpPr>
        <p:spPr>
          <a:xfrm>
            <a:off x="623520" y="235440"/>
            <a:ext cx="1156824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a:t>
            </a:r>
            <a:r>
              <a:rPr b="1" lang="fr-FR" sz="1600" spc="-1" strike="noStrike">
                <a:solidFill>
                  <a:srgbClr val="0071b9"/>
                </a:solidFill>
                <a:latin typeface="Arial"/>
              </a:rPr>
              <a:t>PROJETS DE CONSTRUCTION ET DE REHABILITATION INNOVANTS ET EXEMPLAIRES</a:t>
            </a:r>
            <a:endParaRPr b="0" lang="fr-FR" sz="1600" spc="-1" strike="noStrike">
              <a:solidFill>
                <a:srgbClr val="000000"/>
              </a:solidFill>
              <a:latin typeface="Arial"/>
            </a:endParaRPr>
          </a:p>
        </p:txBody>
      </p:sp>
      <p:pic>
        <p:nvPicPr>
          <p:cNvPr id="142" name="Image 3"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3" name="Table 1"/>
          <p:cNvGraphicFramePr/>
          <p:nvPr/>
        </p:nvGraphicFramePr>
        <p:xfrm>
          <a:off x="309240" y="866520"/>
          <a:ext cx="11527920" cy="4242600"/>
        </p:xfrm>
        <a:graphic>
          <a:graphicData uri="http://schemas.openxmlformats.org/drawingml/2006/table">
            <a:tbl>
              <a:tblPr/>
              <a:tblGrid>
                <a:gridCol w="3557160"/>
                <a:gridCol w="2001960"/>
                <a:gridCol w="2477160"/>
                <a:gridCol w="3491640"/>
              </a:tblGrid>
              <a:tr h="303480">
                <a:tc>
                  <a:txBody>
                    <a:bodyPr/>
                    <a:p>
                      <a:pPr>
                        <a:lnSpc>
                          <a:spcPct val="100000"/>
                        </a:lnSpc>
                      </a:pPr>
                      <a:r>
                        <a:rPr b="1" lang="fr-FR" sz="1500" spc="-1" strike="noStrike">
                          <a:solidFill>
                            <a:srgbClr val="ffffff"/>
                          </a:solidFill>
                          <a:latin typeface="Arial"/>
                        </a:rPr>
                        <a:t>PRINCIPALES ACTIONS ELIGIBLES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BENEFICIAIRES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AUTRES CONDITIONS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AIDE MAX REGION</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r>
              <a:tr h="4687200">
                <a:tc>
                  <a:txBody>
                    <a:bodyPr/>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Etudes de conception et travaux d’opérations de travaux innovants et exemplaires</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Expérimentations ou innovations technologiques (y compris solutions industrialisées pour baisser les coûts et accélérer les travaux) et comportementales</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Audits patrimoniaux sur parcs bâtis </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marL="285840" indent="-285480">
                        <a:lnSpc>
                          <a:spcPct val="100000"/>
                        </a:lnSpc>
                        <a:buClr>
                          <a:srgbClr val="000000"/>
                        </a:buClr>
                        <a:buFont typeface="Arial"/>
                        <a:buChar char="-"/>
                      </a:pPr>
                      <a:r>
                        <a:rPr b="0" lang="fr-FR" sz="1400" spc="-1" strike="noStrike">
                          <a:solidFill>
                            <a:srgbClr val="000000"/>
                          </a:solidFill>
                          <a:latin typeface="Arial"/>
                        </a:rPr>
                        <a:t>maîtres d’ouvrages publics ou privés </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a:lnSpc>
                          <a:spcPct val="100000"/>
                        </a:lnSpc>
                      </a:pPr>
                      <a:r>
                        <a:rPr b="0" lang="fr-FR" sz="1400" spc="-1" strike="noStrike" u="sng">
                          <a:solidFill>
                            <a:srgbClr val="000000"/>
                          </a:solidFill>
                          <a:uFillTx/>
                          <a:latin typeface="Arial"/>
                        </a:rPr>
                        <a:t>Pour toutes les opérations:</a:t>
                      </a:r>
                      <a:endParaRPr b="0" lang="fr-FR" sz="1400" spc="-1" strike="noStrike">
                        <a:latin typeface="Arial"/>
                      </a:endParaRPr>
                    </a:p>
                    <a:p>
                      <a:pPr>
                        <a:lnSpc>
                          <a:spcPct val="100000"/>
                        </a:lnSpc>
                      </a:pPr>
                      <a:r>
                        <a:rPr b="0" lang="fr-FR" sz="1400" spc="-1" strike="noStrike">
                          <a:solidFill>
                            <a:srgbClr val="000000"/>
                          </a:solidFill>
                          <a:latin typeface="Arial"/>
                        </a:rPr>
                        <a:t>Maître d’ouvrage engagé dans une démarche de transition énergétique</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u="sng">
                          <a:solidFill>
                            <a:srgbClr val="000000"/>
                          </a:solidFill>
                          <a:uFillTx/>
                          <a:latin typeface="Arial"/>
                        </a:rPr>
                        <a:t>Pour les audits</a:t>
                      </a:r>
                      <a:r>
                        <a:rPr b="0" lang="fr-FR" sz="1400" spc="-1" strike="noStrike">
                          <a:solidFill>
                            <a:srgbClr val="000000"/>
                          </a:solidFill>
                          <a:latin typeface="Arial"/>
                        </a:rPr>
                        <a:t> : </a:t>
                      </a:r>
                      <a:endParaRPr b="0" lang="fr-FR" sz="1400" spc="-1" strike="noStrike">
                        <a:latin typeface="Arial"/>
                      </a:endParaRPr>
                    </a:p>
                    <a:p>
                      <a:pPr>
                        <a:lnSpc>
                          <a:spcPct val="100000"/>
                        </a:lnSpc>
                      </a:pPr>
                      <a:r>
                        <a:rPr b="0" lang="fr-FR" sz="1400" spc="-1" strike="noStrike">
                          <a:solidFill>
                            <a:srgbClr val="000000"/>
                          </a:solidFill>
                          <a:latin typeface="Arial"/>
                        </a:rPr>
                        <a:t>le maître d’ouvrage s’engage à appliquer et faire respecter le cahier des charges préconisé par La Région</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u="sng">
                          <a:solidFill>
                            <a:srgbClr val="000000"/>
                          </a:solidFill>
                          <a:uFillTx/>
                          <a:latin typeface="Arial"/>
                        </a:rPr>
                        <a:t>Pour les opérations portées par des entreprises:</a:t>
                      </a:r>
                      <a:endParaRPr b="0" lang="fr-FR" sz="1400" spc="-1" strike="noStrike">
                        <a:latin typeface="Arial"/>
                      </a:endParaRPr>
                    </a:p>
                    <a:p>
                      <a:pPr>
                        <a:lnSpc>
                          <a:spcPct val="100000"/>
                        </a:lnSpc>
                      </a:pPr>
                      <a:r>
                        <a:rPr b="0" lang="fr-FR" sz="1400" spc="-1" strike="noStrike">
                          <a:solidFill>
                            <a:srgbClr val="000000"/>
                          </a:solidFill>
                          <a:latin typeface="Arial"/>
                        </a:rPr>
                        <a:t>conditionné par l’établissement d’une convention de cofinancement avec un EPCI</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u="sng">
                          <a:solidFill>
                            <a:srgbClr val="000000"/>
                          </a:solidFill>
                          <a:uFillTx/>
                          <a:latin typeface="Arial"/>
                        </a:rPr>
                        <a:t>Pour les opérations de travaux:</a:t>
                      </a:r>
                      <a:endParaRPr b="0" lang="fr-FR" sz="1400" spc="-1" strike="noStrike">
                        <a:latin typeface="Arial"/>
                      </a:endParaRPr>
                    </a:p>
                    <a:p>
                      <a:pPr>
                        <a:lnSpc>
                          <a:spcPct val="100000"/>
                        </a:lnSpc>
                      </a:pPr>
                      <a:r>
                        <a:rPr b="0" lang="fr-FR" sz="1400" spc="-1" strike="noStrike">
                          <a:solidFill>
                            <a:srgbClr val="000000"/>
                          </a:solidFill>
                          <a:latin typeface="Arial"/>
                        </a:rPr>
                        <a:t>Voir diapositives suivantes</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nchor="ctr"/>
                    <a:p>
                      <a:pPr algn="ctr">
                        <a:lnSpc>
                          <a:spcPct val="100000"/>
                        </a:lnSpc>
                      </a:pPr>
                      <a:r>
                        <a:rPr b="0" lang="fr-FR" sz="1400" spc="-1" strike="noStrike" u="sng">
                          <a:solidFill>
                            <a:srgbClr val="000000"/>
                          </a:solidFill>
                          <a:uFillTx/>
                          <a:latin typeface="Arial"/>
                        </a:rPr>
                        <a:t>Collectivités / Associations: </a:t>
                      </a:r>
                      <a:endParaRPr b="0" lang="fr-FR" sz="1400" spc="-1" strike="noStrike">
                        <a:latin typeface="Arial"/>
                      </a:endParaRPr>
                    </a:p>
                    <a:p>
                      <a:pPr algn="ctr">
                        <a:lnSpc>
                          <a:spcPct val="100000"/>
                        </a:lnSpc>
                      </a:pPr>
                      <a:r>
                        <a:rPr b="0" lang="fr-FR" sz="1400" spc="-1" strike="noStrike">
                          <a:solidFill>
                            <a:srgbClr val="000000"/>
                          </a:solidFill>
                          <a:latin typeface="Arial"/>
                        </a:rPr>
                        <a:t>Au maximum 80 %* des dépenses éligibles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u="sng">
                          <a:solidFill>
                            <a:srgbClr val="000000"/>
                          </a:solidFill>
                          <a:uFillTx/>
                          <a:latin typeface="Arial"/>
                        </a:rPr>
                        <a:t>Chambres Consulaires / Entreprises</a:t>
                      </a:r>
                      <a:endParaRPr b="0" lang="fr-FR" sz="1400" spc="-1" strike="noStrike">
                        <a:latin typeface="Arial"/>
                      </a:endParaRPr>
                    </a:p>
                    <a:p>
                      <a:pPr algn="ctr">
                        <a:lnSpc>
                          <a:spcPct val="100000"/>
                        </a:lnSpc>
                      </a:pPr>
                      <a:r>
                        <a:rPr b="0" lang="fr-FR" sz="1400" spc="-1" strike="noStrike">
                          <a:solidFill>
                            <a:srgbClr val="000000"/>
                          </a:solidFill>
                          <a:latin typeface="Arial"/>
                        </a:rPr>
                        <a:t>Au maximum 70 %* des dépenses éligibles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u="sng">
                          <a:solidFill>
                            <a:srgbClr val="000000"/>
                          </a:solidFill>
                          <a:uFillTx/>
                          <a:latin typeface="Arial"/>
                        </a:rPr>
                        <a:t>Dépenses Eligibles</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Travaux sur les postes isolation, éco-matériaux, équipements économes, performants, innovants</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Etudes spécifiques et innovation</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Ingénierie financière</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Audits patrimoniaux</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a:solidFill>
                            <a:srgbClr val="000000"/>
                          </a:solidFill>
                          <a:latin typeface="Arial"/>
                        </a:rPr>
                        <a:t>Ce taux restera exceptionnel, la priorité sera donnée aux projets bénéficiant de cofinancements publics.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100" spc="-1" strike="noStrike">
                          <a:solidFill>
                            <a:srgbClr val="000000"/>
                          </a:solidFill>
                          <a:latin typeface="Arial"/>
                        </a:rPr>
                        <a:t>* Le taux d’aide pourra varier en fonction de la nature de l’opération (régime d’aide)  et de sa cible</a:t>
                      </a:r>
                      <a:endParaRPr b="0" lang="fr-FR" sz="1100" spc="-1" strike="noStrike">
                        <a:latin typeface="Arial"/>
                      </a:endParaRPr>
                    </a:p>
                    <a:p>
                      <a:pPr algn="ctr">
                        <a:lnSpc>
                          <a:spcPct val="100000"/>
                        </a:lnSpc>
                      </a:pPr>
                      <a:endParaRPr b="0" lang="fr-FR"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r>
            </a:tbl>
          </a:graphicData>
        </a:graphic>
      </p:graphicFrame>
      <p:sp>
        <p:nvSpPr>
          <p:cNvPr id="144" name="TextShape 2"/>
          <p:cNvSpPr txBox="1"/>
          <p:nvPr/>
        </p:nvSpPr>
        <p:spPr>
          <a:xfrm>
            <a:off x="623520" y="235440"/>
            <a:ext cx="1156824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a:t>
            </a:r>
            <a:r>
              <a:rPr b="1" lang="fr-FR" sz="1600" spc="-1" strike="noStrike">
                <a:solidFill>
                  <a:srgbClr val="0071b9"/>
                </a:solidFill>
                <a:latin typeface="Arial"/>
              </a:rPr>
              <a:t>PROJETS DE CONSTRUCTION ET DE REHABILITATION INNOVANTS ET EXEMPLAIRES</a:t>
            </a:r>
            <a:endParaRPr b="0" lang="fr-FR" sz="1600" spc="-1" strike="noStrike">
              <a:solidFill>
                <a:srgbClr val="000000"/>
              </a:solidFill>
              <a:latin typeface="Arial"/>
            </a:endParaRPr>
          </a:p>
        </p:txBody>
      </p:sp>
      <p:pic>
        <p:nvPicPr>
          <p:cNvPr id="145" name="Image 5"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285840" y="839880"/>
            <a:ext cx="11395080" cy="5017320"/>
          </a:xfrm>
          <a:prstGeom prst="rect">
            <a:avLst/>
          </a:prstGeom>
          <a:noFill/>
          <a:ln>
            <a:noFill/>
          </a:ln>
        </p:spPr>
        <p:txBody>
          <a:bodyPr/>
          <a:p>
            <a:pPr algn="just">
              <a:lnSpc>
                <a:spcPct val="100000"/>
              </a:lnSpc>
              <a:spcBef>
                <a:spcPts val="601"/>
              </a:spcBef>
              <a:spcAft>
                <a:spcPts val="601"/>
              </a:spcAft>
            </a:pPr>
            <a:r>
              <a:rPr b="0" lang="fr-FR" sz="1800" spc="-1" strike="noStrike" u="sng">
                <a:solidFill>
                  <a:srgbClr val="0071b9"/>
                </a:solidFill>
                <a:uFillTx/>
                <a:latin typeface="Arial"/>
              </a:rPr>
              <a:t>Conditions particulières d’éligibilité pour les opérations de travaux</a:t>
            </a:r>
            <a:r>
              <a:rPr b="0" lang="fr-FR" sz="1800" spc="-1" strike="noStrike">
                <a:solidFill>
                  <a:srgbClr val="0071b9"/>
                </a:solidFill>
                <a:latin typeface="Arial"/>
              </a:rPr>
              <a:t> : </a:t>
            </a:r>
            <a:endParaRPr b="0" lang="fr-FR" sz="1800" spc="-1" strike="noStrike">
              <a:solidFill>
                <a:srgbClr val="0071b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Equipe de maîtrise d’œuvre expérimentée dans la conduite d’opérations de travaux avec des objectifs très performants. Obligation de réaliser certaines études spécifiques poussées (simulation thermique dynamique a minima, et au cas par cas Facteur lumière jour, analyse cycle de vie …).</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niveau de performance visé (sans prise en compte d’une production locale d’électricité)  pour une rénovation: supérieur au BBC rénovation, rénovation passive</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niveau de performance visé (sans prise en compte d’une production locale d’électricité) pour une construction : RT2012 – 20 à -40 % minimum selon le type de bâtiment, consommations compensées par des énergies renouvelables</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respecter les niveaux de performance par poste préconisés par La Région en particulier  : </a:t>
            </a:r>
            <a:endParaRPr b="0" lang="fr-FR" sz="1800" spc="-1" strike="noStrike">
              <a:solidFill>
                <a:srgbClr val="000099"/>
              </a:solidFill>
              <a:latin typeface="Arial"/>
            </a:endParaRPr>
          </a:p>
          <a:p>
            <a:pPr lvl="2" marL="1143000" indent="-22824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étanchéité à l’air Q4&lt;1 m3/h/m²</a:t>
            </a:r>
            <a:endParaRPr b="0" lang="fr-FR" sz="1800" spc="-1" strike="noStrike">
              <a:solidFill>
                <a:srgbClr val="000099"/>
              </a:solidFill>
              <a:latin typeface="Arial"/>
            </a:endParaRPr>
          </a:p>
          <a:p>
            <a:pPr lvl="2" marL="1143000" indent="-22824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isolants des parois : R entre 7.5 et 10 pour la toiture</a:t>
            </a:r>
            <a:endParaRPr b="0" lang="fr-FR" sz="1800" spc="-1" strike="noStrike">
              <a:solidFill>
                <a:srgbClr val="000099"/>
              </a:solidFill>
              <a:latin typeface="Arial"/>
            </a:endParaRPr>
          </a:p>
          <a:p>
            <a:pPr lvl="2" marL="1143000" indent="-22824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menuiseries : classe d’étanchéité A4</a:t>
            </a:r>
            <a:endParaRPr b="0" lang="fr-FR" sz="1800" spc="-1" strike="noStrike">
              <a:solidFill>
                <a:srgbClr val="000099"/>
              </a:solidFill>
              <a:latin typeface="Arial"/>
            </a:endParaRPr>
          </a:p>
        </p:txBody>
      </p:sp>
      <p:sp>
        <p:nvSpPr>
          <p:cNvPr id="147" name="TextShape 2"/>
          <p:cNvSpPr txBox="1"/>
          <p:nvPr/>
        </p:nvSpPr>
        <p:spPr>
          <a:xfrm>
            <a:off x="623520" y="235440"/>
            <a:ext cx="1156824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a:t>
            </a:r>
            <a:r>
              <a:rPr b="1" lang="fr-FR" sz="1600" spc="-1" strike="noStrike">
                <a:solidFill>
                  <a:srgbClr val="0071b9"/>
                </a:solidFill>
                <a:latin typeface="Arial"/>
              </a:rPr>
              <a:t>PROJETS DE CONSTRUCTION ET DE REHABILITATION INNOVANTS ET EXEMPLAIRES</a:t>
            </a:r>
            <a:endParaRPr b="0" lang="fr-FR" sz="1600" spc="-1" strike="noStrike">
              <a:solidFill>
                <a:srgbClr val="000000"/>
              </a:solidFill>
              <a:latin typeface="Arial"/>
            </a:endParaRPr>
          </a:p>
        </p:txBody>
      </p:sp>
      <p:pic>
        <p:nvPicPr>
          <p:cNvPr id="148" name="Image 3"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285840" y="839880"/>
            <a:ext cx="11395080" cy="5017320"/>
          </a:xfrm>
          <a:prstGeom prst="rect">
            <a:avLst/>
          </a:prstGeom>
          <a:noFill/>
          <a:ln>
            <a:noFill/>
          </a:ln>
        </p:spPr>
        <p:txBody>
          <a:bodyPr/>
          <a:p>
            <a:pPr algn="just">
              <a:lnSpc>
                <a:spcPct val="100000"/>
              </a:lnSpc>
              <a:spcBef>
                <a:spcPts val="601"/>
              </a:spcBef>
              <a:spcAft>
                <a:spcPts val="601"/>
              </a:spcAft>
            </a:pPr>
            <a:r>
              <a:rPr b="0" lang="fr-FR" sz="1800" spc="-1" strike="noStrike" u="sng">
                <a:solidFill>
                  <a:srgbClr val="0071b9"/>
                </a:solidFill>
                <a:uFillTx/>
                <a:latin typeface="Arial"/>
              </a:rPr>
              <a:t>Conditions particulières d’éligibilité pour les opérations de travaux</a:t>
            </a:r>
            <a:r>
              <a:rPr b="0" lang="fr-FR" sz="1800" spc="-1" strike="noStrike">
                <a:solidFill>
                  <a:srgbClr val="0071b9"/>
                </a:solidFill>
                <a:latin typeface="Arial"/>
              </a:rPr>
              <a:t> : </a:t>
            </a:r>
            <a:endParaRPr b="0" lang="fr-FR" sz="1800" spc="-1" strike="noStrike">
              <a:solidFill>
                <a:srgbClr val="0071b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maximiser le recours aux énergies renouvelables (pas de membranes souples pour le photovoltaïque)</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utiliser des matériaux sains, des écomatériaux, des matériaux biosourcés</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présenter une approche « low-tech » prenant en compte les usagers</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le confort thermique d’été doit être assuré sans climatisation et sans systèmes actifs de rafraichissement</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Projet en phase début d’études de conception de préférence</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Les bénéficiaires s’engagent à suivre une démarche BDM pour leur opération (viser le niveau Or pour les bâtiments neufs), et de fait, à faire un suivi des consommations et de l’usage du bâtiment après travaux sur 2 ans minimum</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L’opération doit être suivie par un AMO qualité environnementale</a:t>
            </a:r>
            <a:endParaRPr b="0" lang="fr-FR" sz="1800" spc="-1" strike="noStrike">
              <a:solidFill>
                <a:srgbClr val="000099"/>
              </a:solidFill>
              <a:latin typeface="Arial"/>
            </a:endParaRPr>
          </a:p>
          <a:p>
            <a:pPr lvl="1" marL="743040" indent="-285480">
              <a:lnSpc>
                <a:spcPct val="100000"/>
              </a:lnSpc>
              <a:spcBef>
                <a:spcPts val="601"/>
              </a:spcBef>
              <a:spcAft>
                <a:spcPts val="601"/>
              </a:spcAft>
              <a:buClr>
                <a:srgbClr val="0071b9"/>
              </a:buClr>
              <a:buFont typeface="Symbol" charset="2"/>
              <a:buChar char=""/>
            </a:pPr>
            <a:r>
              <a:rPr b="0" lang="fr-FR" sz="1800" spc="-1" strike="noStrike">
                <a:solidFill>
                  <a:srgbClr val="0071b9"/>
                </a:solidFill>
                <a:latin typeface="Arial"/>
              </a:rPr>
              <a:t>Eléments proscrits : mode de chauffage par effet joule, polystyrène et polyuréthane en isolant de parois verticales</a:t>
            </a:r>
            <a:endParaRPr b="0" lang="fr-FR" sz="1800" spc="-1" strike="noStrike">
              <a:solidFill>
                <a:srgbClr val="000099"/>
              </a:solidFill>
              <a:latin typeface="Arial"/>
            </a:endParaRPr>
          </a:p>
        </p:txBody>
      </p:sp>
      <p:sp>
        <p:nvSpPr>
          <p:cNvPr id="150" name="TextShape 2"/>
          <p:cNvSpPr txBox="1"/>
          <p:nvPr/>
        </p:nvSpPr>
        <p:spPr>
          <a:xfrm>
            <a:off x="623520" y="235440"/>
            <a:ext cx="1156824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a:t>
            </a:r>
            <a:r>
              <a:rPr b="1" lang="fr-FR" sz="1600" spc="-1" strike="noStrike">
                <a:solidFill>
                  <a:srgbClr val="0071b9"/>
                </a:solidFill>
                <a:latin typeface="Arial"/>
              </a:rPr>
              <a:t>PROJETS DE CONSTRUCTION ET DE REHABILITATION INNOVANTS ET EXEMPLAIRES</a:t>
            </a:r>
            <a:endParaRPr b="0" lang="fr-FR" sz="1600" spc="-1" strike="noStrike">
              <a:solidFill>
                <a:srgbClr val="000000"/>
              </a:solidFill>
              <a:latin typeface="Arial"/>
            </a:endParaRPr>
          </a:p>
        </p:txBody>
      </p:sp>
      <p:pic>
        <p:nvPicPr>
          <p:cNvPr id="151" name="Image 3"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a:t>
            </a:r>
            <a:endParaRPr b="0" lang="fr-FR" sz="1800" spc="-1" strike="noStrike">
              <a:solidFill>
                <a:srgbClr val="000000"/>
              </a:solidFill>
              <a:latin typeface="Arial"/>
            </a:endParaRPr>
          </a:p>
        </p:txBody>
      </p:sp>
      <p:sp>
        <p:nvSpPr>
          <p:cNvPr id="153" name="TextShape 2"/>
          <p:cNvSpPr txBox="1"/>
          <p:nvPr/>
        </p:nvSpPr>
        <p:spPr>
          <a:xfrm>
            <a:off x="623520" y="838080"/>
            <a:ext cx="11057400" cy="5257440"/>
          </a:xfrm>
          <a:prstGeom prst="rect">
            <a:avLst/>
          </a:prstGeom>
          <a:noFill/>
          <a:ln>
            <a:noFill/>
          </a:ln>
        </p:spPr>
        <p:txBody>
          <a:bodyPr/>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REDUCTION DES CONSOMMATIONS DES BATIMENTS TERTIAIRES</a:t>
            </a:r>
            <a:endParaRPr b="0" lang="fr-FR" sz="2000" spc="-1" strike="noStrike">
              <a:solidFill>
                <a:srgbClr val="0071b9"/>
              </a:solidFill>
              <a:latin typeface="Arial"/>
            </a:endParaRPr>
          </a:p>
          <a:p>
            <a:pPr>
              <a:lnSpc>
                <a:spcPct val="100000"/>
              </a:lnSpc>
              <a:spcBef>
                <a:spcPts val="400"/>
              </a:spcBef>
            </a:pPr>
            <a:endParaRPr b="0" lang="fr-FR" sz="20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PROJETS DE CONSTRUCTION ET DE REHABILITATION INNOVANTS ET EXEMPLAIRES</a:t>
            </a:r>
            <a:endParaRPr b="0" lang="fr-FR" sz="2000" spc="-1" strike="noStrike">
              <a:solidFill>
                <a:srgbClr val="0071b9"/>
              </a:solidFill>
              <a:latin typeface="Arial"/>
            </a:endParaRPr>
          </a:p>
          <a:p>
            <a:pPr>
              <a:lnSpc>
                <a:spcPct val="100000"/>
              </a:lnSpc>
              <a:spcBef>
                <a:spcPts val="479"/>
              </a:spcBef>
            </a:pPr>
            <a:endParaRPr b="0" lang="fr-FR" sz="2000" spc="-1" strike="noStrike">
              <a:solidFill>
                <a:srgbClr val="0071b9"/>
              </a:solidFill>
              <a:latin typeface="Arial"/>
            </a:endParaRPr>
          </a:p>
          <a:p>
            <a:pPr marL="343080" indent="-342720">
              <a:lnSpc>
                <a:spcPct val="100000"/>
              </a:lnSpc>
              <a:spcBef>
                <a:spcPts val="479"/>
              </a:spcBef>
              <a:buClr>
                <a:srgbClr val="0071b9"/>
              </a:buClr>
              <a:buFont typeface="Symbol" charset="2"/>
              <a:buChar char=""/>
            </a:pPr>
            <a:r>
              <a:rPr b="1" lang="fr-FR" sz="2400" spc="-1" strike="noStrike">
                <a:solidFill>
                  <a:srgbClr val="0071b9"/>
                </a:solidFill>
                <a:latin typeface="Arial"/>
              </a:rPr>
              <a:t>AIDES AUX FILIERES ECOMATERIAUX</a:t>
            </a:r>
            <a:endParaRPr b="0" lang="fr-FR" sz="2400" spc="-1" strike="noStrike">
              <a:solidFill>
                <a:srgbClr val="0071b9"/>
              </a:solidFill>
              <a:latin typeface="Arial"/>
            </a:endParaRPr>
          </a:p>
          <a:p>
            <a:pPr>
              <a:lnSpc>
                <a:spcPct val="100000"/>
              </a:lnSpc>
              <a:spcBef>
                <a:spcPts val="479"/>
              </a:spcBef>
            </a:pPr>
            <a:endParaRPr b="0" lang="fr-FR" sz="24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AIDES AUX ACTIONS STRUCTURANTES A DESTINATION DES ACTEURS DE LA FILIERE BATIMENT</a:t>
            </a:r>
            <a:endParaRPr b="0" lang="fr-FR" sz="2000" spc="-1" strike="noStrike">
              <a:solidFill>
                <a:srgbClr val="0071b9"/>
              </a:solidFill>
              <a:latin typeface="Arial"/>
            </a:endParaRPr>
          </a:p>
        </p:txBody>
      </p:sp>
      <p:sp>
        <p:nvSpPr>
          <p:cNvPr id="154" name="CustomShape 3"/>
          <p:cNvSpPr/>
          <p:nvPr/>
        </p:nvSpPr>
        <p:spPr>
          <a:xfrm>
            <a:off x="930960" y="2367720"/>
            <a:ext cx="5901840" cy="491400"/>
          </a:xfrm>
          <a:prstGeom prst="rect">
            <a:avLst/>
          </a:prstGeom>
          <a:noFill/>
          <a:ln w="9360">
            <a:solidFill>
              <a:schemeClr val="accent3"/>
            </a:solidFill>
            <a:round/>
          </a:ln>
        </p:spPr>
        <p:style>
          <a:lnRef idx="0"/>
          <a:fillRef idx="0"/>
          <a:effectRef idx="0"/>
          <a:fontRef idx="minor"/>
        </p:style>
      </p:sp>
      <p:pic>
        <p:nvPicPr>
          <p:cNvPr id="155" name="Image 5"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285840" y="839880"/>
            <a:ext cx="11395080" cy="5017320"/>
          </a:xfrm>
          <a:prstGeom prst="rect">
            <a:avLst/>
          </a:prstGeom>
          <a:noFill/>
          <a:ln>
            <a:noFill/>
          </a:ln>
        </p:spPr>
        <p:txBody>
          <a:bodyPr>
            <a:normAutofit/>
          </a:bodyPr>
          <a:p>
            <a:pPr>
              <a:lnSpc>
                <a:spcPct val="100000"/>
              </a:lnSpc>
              <a:spcBef>
                <a:spcPts val="360"/>
              </a:spcBef>
            </a:pPr>
            <a:endParaRPr b="0" lang="fr-FR" sz="2200" spc="-1" strike="noStrike">
              <a:solidFill>
                <a:srgbClr val="0071b9"/>
              </a:solidFill>
              <a:latin typeface="Arial"/>
            </a:endParaRPr>
          </a:p>
          <a:p>
            <a:pPr algn="just">
              <a:lnSpc>
                <a:spcPct val="100000"/>
              </a:lnSpc>
              <a:spcBef>
                <a:spcPts val="400"/>
              </a:spcBef>
              <a:spcAft>
                <a:spcPts val="601"/>
              </a:spcAft>
            </a:pPr>
            <a:r>
              <a:rPr b="0" lang="fr-FR" sz="2000" spc="-1" strike="noStrike">
                <a:solidFill>
                  <a:srgbClr val="0071b9"/>
                </a:solidFill>
                <a:latin typeface="Arial"/>
              </a:rPr>
              <a:t>Les actions doivent permettre de:</a:t>
            </a:r>
            <a:endParaRPr b="0" lang="fr-FR" sz="2000" spc="-1" strike="noStrike">
              <a:solidFill>
                <a:srgbClr val="0071b9"/>
              </a:solidFill>
              <a:latin typeface="Arial"/>
            </a:endParaRPr>
          </a:p>
          <a:p>
            <a:pPr algn="just">
              <a:lnSpc>
                <a:spcPct val="100000"/>
              </a:lnSpc>
              <a:spcBef>
                <a:spcPts val="400"/>
              </a:spcBef>
              <a:spcAft>
                <a:spcPts val="601"/>
              </a:spcAft>
            </a:pPr>
            <a:endParaRPr b="0" lang="fr-FR" sz="2000" spc="-1" strike="noStrike">
              <a:solidFill>
                <a:srgbClr val="0071b9"/>
              </a:solidFill>
              <a:latin typeface="Arial"/>
            </a:endParaRPr>
          </a:p>
          <a:p>
            <a:pPr marL="343080" indent="-342720" algn="just">
              <a:lnSpc>
                <a:spcPct val="100000"/>
              </a:lnSpc>
              <a:spcBef>
                <a:spcPts val="400"/>
              </a:spcBef>
              <a:spcAft>
                <a:spcPts val="601"/>
              </a:spcAft>
              <a:buClr>
                <a:srgbClr val="0071b9"/>
              </a:buClr>
              <a:buFont typeface="Arial"/>
              <a:buChar char="-"/>
            </a:pPr>
            <a:r>
              <a:rPr b="0" lang="fr-FR" sz="2000" spc="-1" strike="noStrike">
                <a:solidFill>
                  <a:srgbClr val="0071b9"/>
                </a:solidFill>
                <a:latin typeface="Arial"/>
              </a:rPr>
              <a:t>Développer le recours aux matériaux permettant de réduire le bilan carbone d’un bâtiment et contribuant par leurs qualités intrinsèques à une bonne qualité de l’air intérieur.</a:t>
            </a:r>
            <a:endParaRPr b="0" lang="fr-FR" sz="2000" spc="-1" strike="noStrike">
              <a:solidFill>
                <a:srgbClr val="0071b9"/>
              </a:solidFill>
              <a:latin typeface="Arial"/>
            </a:endParaRPr>
          </a:p>
          <a:p>
            <a:pPr algn="just">
              <a:lnSpc>
                <a:spcPct val="100000"/>
              </a:lnSpc>
              <a:spcBef>
                <a:spcPts val="400"/>
              </a:spcBef>
              <a:spcAft>
                <a:spcPts val="601"/>
              </a:spcAft>
            </a:pPr>
            <a:endParaRPr b="0" lang="fr-FR" sz="2000" spc="-1" strike="noStrike">
              <a:solidFill>
                <a:srgbClr val="0071b9"/>
              </a:solidFill>
              <a:latin typeface="Arial"/>
            </a:endParaRPr>
          </a:p>
          <a:p>
            <a:pPr marL="343080" indent="-342720" algn="just">
              <a:lnSpc>
                <a:spcPct val="100000"/>
              </a:lnSpc>
              <a:spcBef>
                <a:spcPts val="400"/>
              </a:spcBef>
              <a:spcAft>
                <a:spcPts val="601"/>
              </a:spcAft>
              <a:buClr>
                <a:srgbClr val="0071b9"/>
              </a:buClr>
              <a:buFont typeface="Arial"/>
              <a:buChar char="-"/>
            </a:pPr>
            <a:r>
              <a:rPr b="0" lang="fr-FR" sz="2000" spc="-1" strike="noStrike">
                <a:solidFill>
                  <a:srgbClr val="0071b9"/>
                </a:solidFill>
                <a:latin typeface="Arial"/>
              </a:rPr>
              <a:t>Développer des filières locales d’éco-matériaux</a:t>
            </a:r>
            <a:endParaRPr b="0" lang="fr-FR" sz="2000" spc="-1" strike="noStrike">
              <a:solidFill>
                <a:srgbClr val="0071b9"/>
              </a:solidFill>
              <a:latin typeface="Arial"/>
            </a:endParaRPr>
          </a:p>
          <a:p>
            <a:pPr algn="just">
              <a:lnSpc>
                <a:spcPct val="100000"/>
              </a:lnSpc>
              <a:spcBef>
                <a:spcPts val="400"/>
              </a:spcBef>
              <a:spcAft>
                <a:spcPts val="601"/>
              </a:spcAft>
            </a:pPr>
            <a:endParaRPr b="0" lang="fr-FR" sz="2000" spc="-1" strike="noStrike">
              <a:solidFill>
                <a:srgbClr val="0071b9"/>
              </a:solidFill>
              <a:latin typeface="Arial"/>
            </a:endParaRPr>
          </a:p>
          <a:p>
            <a:pPr marL="343080" indent="-342720" algn="just">
              <a:lnSpc>
                <a:spcPct val="100000"/>
              </a:lnSpc>
              <a:spcBef>
                <a:spcPts val="400"/>
              </a:spcBef>
              <a:spcAft>
                <a:spcPts val="601"/>
              </a:spcAft>
              <a:buClr>
                <a:srgbClr val="0071b9"/>
              </a:buClr>
              <a:buFont typeface="Arial"/>
              <a:buChar char="-"/>
            </a:pPr>
            <a:r>
              <a:rPr b="0" lang="fr-FR" sz="2000" spc="-1" strike="noStrike">
                <a:solidFill>
                  <a:srgbClr val="0071b9"/>
                </a:solidFill>
                <a:latin typeface="Arial"/>
              </a:rPr>
              <a:t>Faciliter en particulier le recours aux matériaux biosourcés</a:t>
            </a:r>
            <a:endParaRPr b="0" lang="fr-FR" sz="2000" spc="-1" strike="noStrike">
              <a:solidFill>
                <a:srgbClr val="0071b9"/>
              </a:solidFill>
              <a:latin typeface="Arial"/>
            </a:endParaRPr>
          </a:p>
        </p:txBody>
      </p:sp>
      <p:sp>
        <p:nvSpPr>
          <p:cNvPr id="157" name="TextShape 2"/>
          <p:cNvSpPr txBox="1"/>
          <p:nvPr/>
        </p:nvSpPr>
        <p:spPr>
          <a:xfrm>
            <a:off x="623520" y="235440"/>
            <a:ext cx="1156824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a:t>
            </a:r>
            <a:r>
              <a:rPr b="1" lang="fr-FR" sz="1600" spc="-1" strike="noStrike">
                <a:solidFill>
                  <a:srgbClr val="0071b9"/>
                </a:solidFill>
                <a:latin typeface="Arial"/>
              </a:rPr>
              <a:t>AIDES AUX FILIERES ECOMATERIAUX</a:t>
            </a:r>
            <a:endParaRPr b="0" lang="fr-FR" sz="1600" spc="-1" strike="noStrike">
              <a:solidFill>
                <a:srgbClr val="000000"/>
              </a:solidFill>
              <a:latin typeface="Arial"/>
            </a:endParaRPr>
          </a:p>
        </p:txBody>
      </p:sp>
      <p:pic>
        <p:nvPicPr>
          <p:cNvPr id="158" name="Image 3"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9" name="Table 1"/>
          <p:cNvGraphicFramePr/>
          <p:nvPr/>
        </p:nvGraphicFramePr>
        <p:xfrm>
          <a:off x="309240" y="866520"/>
          <a:ext cx="11527920" cy="4242600"/>
        </p:xfrm>
        <a:graphic>
          <a:graphicData uri="http://schemas.openxmlformats.org/drawingml/2006/table">
            <a:tbl>
              <a:tblPr/>
              <a:tblGrid>
                <a:gridCol w="3557160"/>
                <a:gridCol w="2001960"/>
                <a:gridCol w="1413000"/>
                <a:gridCol w="4555800"/>
              </a:tblGrid>
              <a:tr h="515160">
                <a:tc>
                  <a:txBody>
                    <a:bodyPr/>
                    <a:p>
                      <a:pPr>
                        <a:lnSpc>
                          <a:spcPct val="100000"/>
                        </a:lnSpc>
                      </a:pPr>
                      <a:r>
                        <a:rPr b="1" lang="fr-FR" sz="1500" spc="-1" strike="noStrike">
                          <a:solidFill>
                            <a:srgbClr val="ffffff"/>
                          </a:solidFill>
                          <a:latin typeface="Arial"/>
                        </a:rPr>
                        <a:t>PRINCIPALES ACTIONS ELIGIBLES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BENEFICIAIRES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AUTRES CONDITIONS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AIDE MAX REGION</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r>
              <a:tr h="4666680">
                <a:tc>
                  <a:txBody>
                    <a:bodyPr/>
                    <a:p>
                      <a:pPr marL="285840" indent="-285480">
                        <a:lnSpc>
                          <a:spcPct val="100000"/>
                        </a:lnSpc>
                        <a:spcAft>
                          <a:spcPts val="601"/>
                        </a:spcAft>
                        <a:buClr>
                          <a:srgbClr val="000000"/>
                        </a:buClr>
                        <a:buFont typeface="StarSymbol"/>
                        <a:buChar char="-"/>
                      </a:pPr>
                      <a:r>
                        <a:rPr b="0" lang="fr-FR" sz="1600" spc="-1" strike="noStrike">
                          <a:solidFill>
                            <a:srgbClr val="000000"/>
                          </a:solidFill>
                          <a:latin typeface="Arial"/>
                        </a:rPr>
                        <a:t>Actions territorialisées permettant de mobiliser des filières locales et d’organiser l’écosystème entrepreneurial pour mettre en place la filière (y compris études/actions permettant à ces nouveaux matériaux de répondre aux exigences des réglementations incendie et établissements recevant du public)</a:t>
                      </a:r>
                      <a:endParaRPr b="0" lang="fr-FR" sz="1600" spc="-1" strike="noStrike">
                        <a:latin typeface="Arial"/>
                      </a:endParaRPr>
                    </a:p>
                    <a:p>
                      <a:pPr>
                        <a:lnSpc>
                          <a:spcPct val="100000"/>
                        </a:lnSpc>
                        <a:spcAft>
                          <a:spcPts val="601"/>
                        </a:spcAft>
                      </a:pPr>
                      <a:endParaRPr b="0" lang="fr-FR" sz="1600" spc="-1" strike="noStrike">
                        <a:latin typeface="Arial"/>
                      </a:endParaRPr>
                    </a:p>
                    <a:p>
                      <a:pPr marL="285840" indent="-285480">
                        <a:lnSpc>
                          <a:spcPct val="100000"/>
                        </a:lnSpc>
                        <a:spcAft>
                          <a:spcPts val="601"/>
                        </a:spcAft>
                        <a:buClr>
                          <a:srgbClr val="000000"/>
                        </a:buClr>
                        <a:buFont typeface="StarSymbol"/>
                        <a:buChar char="-"/>
                      </a:pPr>
                      <a:r>
                        <a:rPr b="0" lang="fr-FR" sz="1600" spc="-1" strike="noStrike">
                          <a:solidFill>
                            <a:srgbClr val="000000"/>
                          </a:solidFill>
                          <a:latin typeface="Arial"/>
                        </a:rPr>
                        <a:t>Process industriels innovants destinés à la production d’éco-matériaux </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marL="285840" indent="-285480">
                        <a:lnSpc>
                          <a:spcPct val="100000"/>
                        </a:lnSpc>
                        <a:spcAft>
                          <a:spcPts val="601"/>
                        </a:spcAft>
                        <a:buClr>
                          <a:srgbClr val="000000"/>
                        </a:buClr>
                        <a:buFont typeface="Arial"/>
                        <a:buChar char="-"/>
                      </a:pPr>
                      <a:r>
                        <a:rPr b="0" lang="fr-FR" sz="1600" spc="-1" strike="noStrike">
                          <a:solidFill>
                            <a:srgbClr val="000000"/>
                          </a:solidFill>
                          <a:latin typeface="Arial"/>
                        </a:rPr>
                        <a:t>Collectivités territoriales</a:t>
                      </a:r>
                      <a:endParaRPr b="0" lang="fr-FR" sz="1600" spc="-1" strike="noStrike">
                        <a:latin typeface="Arial"/>
                      </a:endParaRPr>
                    </a:p>
                    <a:p>
                      <a:pPr marL="285840" indent="-285480">
                        <a:lnSpc>
                          <a:spcPct val="100000"/>
                        </a:lnSpc>
                        <a:spcAft>
                          <a:spcPts val="601"/>
                        </a:spcAft>
                        <a:buClr>
                          <a:srgbClr val="000000"/>
                        </a:buClr>
                        <a:buFont typeface="Arial"/>
                        <a:buChar char="-"/>
                      </a:pPr>
                      <a:r>
                        <a:rPr b="0" lang="fr-FR" sz="1600" spc="-1" strike="noStrike">
                          <a:solidFill>
                            <a:srgbClr val="000000"/>
                          </a:solidFill>
                          <a:latin typeface="Arial"/>
                        </a:rPr>
                        <a:t>EPCI,</a:t>
                      </a:r>
                      <a:endParaRPr b="0" lang="fr-FR" sz="1600" spc="-1" strike="noStrike">
                        <a:latin typeface="Arial"/>
                      </a:endParaRPr>
                    </a:p>
                    <a:p>
                      <a:pPr marL="285840" indent="-285480">
                        <a:lnSpc>
                          <a:spcPct val="100000"/>
                        </a:lnSpc>
                        <a:spcAft>
                          <a:spcPts val="601"/>
                        </a:spcAft>
                        <a:buClr>
                          <a:srgbClr val="000000"/>
                        </a:buClr>
                        <a:buFont typeface="Arial"/>
                        <a:buChar char="-"/>
                      </a:pPr>
                      <a:r>
                        <a:rPr b="0" lang="fr-FR" sz="1600" spc="-1" strike="noStrike">
                          <a:solidFill>
                            <a:srgbClr val="000000"/>
                          </a:solidFill>
                          <a:latin typeface="Arial"/>
                        </a:rPr>
                        <a:t>Entreprises,</a:t>
                      </a:r>
                      <a:endParaRPr b="0" lang="fr-FR" sz="1600" spc="-1" strike="noStrike">
                        <a:latin typeface="Arial"/>
                      </a:endParaRPr>
                    </a:p>
                    <a:p>
                      <a:pPr marL="285840" indent="-285480">
                        <a:lnSpc>
                          <a:spcPct val="100000"/>
                        </a:lnSpc>
                        <a:spcAft>
                          <a:spcPts val="601"/>
                        </a:spcAft>
                        <a:buClr>
                          <a:srgbClr val="000000"/>
                        </a:buClr>
                        <a:buFont typeface="Arial"/>
                        <a:buChar char="-"/>
                      </a:pPr>
                      <a:r>
                        <a:rPr b="0" lang="fr-FR" sz="1600" spc="-1" strike="noStrike">
                          <a:solidFill>
                            <a:srgbClr val="000000"/>
                          </a:solidFill>
                          <a:latin typeface="Arial"/>
                        </a:rPr>
                        <a:t>Associations,</a:t>
                      </a:r>
                      <a:endParaRPr b="0" lang="fr-FR" sz="1600" spc="-1" strike="noStrike">
                        <a:latin typeface="Arial"/>
                      </a:endParaRPr>
                    </a:p>
                    <a:p>
                      <a:pPr marL="285840" indent="-285480">
                        <a:lnSpc>
                          <a:spcPct val="100000"/>
                        </a:lnSpc>
                        <a:spcAft>
                          <a:spcPts val="601"/>
                        </a:spcAft>
                        <a:buClr>
                          <a:srgbClr val="000000"/>
                        </a:buClr>
                        <a:buFont typeface="Arial"/>
                        <a:buChar char="-"/>
                      </a:pPr>
                      <a:r>
                        <a:rPr b="0" lang="fr-FR" sz="1600" spc="-1" strike="noStrike">
                          <a:solidFill>
                            <a:srgbClr val="000000"/>
                          </a:solidFill>
                          <a:latin typeface="Arial"/>
                        </a:rPr>
                        <a:t>Organisations professionnelles (constituées en syndicat ou association),</a:t>
                      </a:r>
                      <a:endParaRPr b="0" lang="fr-FR" sz="1600" spc="-1" strike="noStrike">
                        <a:latin typeface="Arial"/>
                      </a:endParaRPr>
                    </a:p>
                    <a:p>
                      <a:pPr marL="285840" indent="-285480">
                        <a:lnSpc>
                          <a:spcPct val="100000"/>
                        </a:lnSpc>
                        <a:spcAft>
                          <a:spcPts val="601"/>
                        </a:spcAft>
                        <a:buClr>
                          <a:srgbClr val="000000"/>
                        </a:buClr>
                        <a:buFont typeface="Arial"/>
                        <a:buChar char="-"/>
                      </a:pPr>
                      <a:r>
                        <a:rPr b="0" lang="fr-FR" sz="1600" spc="-1" strike="noStrike">
                          <a:solidFill>
                            <a:srgbClr val="000000"/>
                          </a:solidFill>
                          <a:latin typeface="Arial"/>
                        </a:rPr>
                        <a:t>Chambres consulaires</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algn="ctr">
                        <a:lnSpc>
                          <a:spcPct val="100000"/>
                        </a:lnSpc>
                      </a:pPr>
                      <a:r>
                        <a:rPr b="0" lang="fr-FR" sz="1400" spc="-1" strike="noStrike">
                          <a:solidFill>
                            <a:srgbClr val="000000"/>
                          </a:solidFill>
                          <a:latin typeface="Arial"/>
                        </a:rPr>
                        <a:t>_</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nchor="ctr"/>
                    <a:p>
                      <a:pPr algn="ctr">
                        <a:lnSpc>
                          <a:spcPct val="100000"/>
                        </a:lnSpc>
                      </a:pPr>
                      <a:r>
                        <a:rPr b="0" lang="fr-FR" sz="1600" spc="-1" strike="noStrike" u="sng">
                          <a:solidFill>
                            <a:srgbClr val="000000"/>
                          </a:solidFill>
                          <a:uFillTx/>
                          <a:latin typeface="Arial"/>
                        </a:rPr>
                        <a:t>Collectivités / Associations: </a:t>
                      </a:r>
                      <a:endParaRPr b="0" lang="fr-FR" sz="1600" spc="-1" strike="noStrike">
                        <a:latin typeface="Arial"/>
                      </a:endParaRPr>
                    </a:p>
                    <a:p>
                      <a:pPr algn="ctr">
                        <a:lnSpc>
                          <a:spcPct val="100000"/>
                        </a:lnSpc>
                      </a:pPr>
                      <a:r>
                        <a:rPr b="0" lang="fr-FR" sz="1600" spc="-1" strike="noStrike">
                          <a:solidFill>
                            <a:srgbClr val="000000"/>
                          </a:solidFill>
                          <a:latin typeface="Arial"/>
                        </a:rPr>
                        <a:t>Au maximum 80 %* des dépenses éligibles</a:t>
                      </a:r>
                      <a:endParaRPr b="0" lang="fr-FR" sz="1600" spc="-1" strike="noStrike">
                        <a:latin typeface="Arial"/>
                      </a:endParaRPr>
                    </a:p>
                    <a:p>
                      <a:pPr algn="ctr">
                        <a:lnSpc>
                          <a:spcPct val="100000"/>
                        </a:lnSpc>
                      </a:pPr>
                      <a:endParaRPr b="0" lang="fr-FR" sz="1600" spc="-1" strike="noStrike">
                        <a:latin typeface="Arial"/>
                      </a:endParaRPr>
                    </a:p>
                    <a:p>
                      <a:pPr algn="ctr">
                        <a:lnSpc>
                          <a:spcPct val="100000"/>
                        </a:lnSpc>
                      </a:pPr>
                      <a:r>
                        <a:rPr b="0" lang="fr-FR" sz="1600" spc="-1" strike="noStrike" u="sng">
                          <a:solidFill>
                            <a:srgbClr val="000000"/>
                          </a:solidFill>
                          <a:uFillTx/>
                          <a:latin typeface="Arial"/>
                        </a:rPr>
                        <a:t>Chambres Consulaires / Entreprises</a:t>
                      </a:r>
                      <a:endParaRPr b="0" lang="fr-FR" sz="1600" spc="-1" strike="noStrike">
                        <a:latin typeface="Arial"/>
                      </a:endParaRPr>
                    </a:p>
                    <a:p>
                      <a:pPr algn="ctr">
                        <a:lnSpc>
                          <a:spcPct val="100000"/>
                        </a:lnSpc>
                      </a:pPr>
                      <a:r>
                        <a:rPr b="0" lang="fr-FR" sz="1600" spc="-1" strike="noStrike">
                          <a:solidFill>
                            <a:srgbClr val="000000"/>
                          </a:solidFill>
                          <a:latin typeface="Arial"/>
                        </a:rPr>
                        <a:t>Au maximum 70 %* des dépenses éligibles</a:t>
                      </a:r>
                      <a:endParaRPr b="0" lang="fr-FR" sz="1600" spc="-1" strike="noStrike">
                        <a:latin typeface="Arial"/>
                      </a:endParaRPr>
                    </a:p>
                    <a:p>
                      <a:pPr algn="ctr">
                        <a:lnSpc>
                          <a:spcPct val="100000"/>
                        </a:lnSpc>
                      </a:pPr>
                      <a:endParaRPr b="0" lang="fr-FR" sz="1600" spc="-1" strike="noStrike">
                        <a:latin typeface="Arial"/>
                      </a:endParaRPr>
                    </a:p>
                    <a:p>
                      <a:pPr algn="ctr">
                        <a:lnSpc>
                          <a:spcPct val="100000"/>
                        </a:lnSpc>
                      </a:pPr>
                      <a:r>
                        <a:rPr b="0" lang="fr-FR" sz="1600" spc="-1" strike="noStrike" u="sng">
                          <a:solidFill>
                            <a:srgbClr val="000000"/>
                          </a:solidFill>
                          <a:uFillTx/>
                          <a:latin typeface="Arial"/>
                        </a:rPr>
                        <a:t>Dépenses Eligibles</a:t>
                      </a:r>
                      <a:endParaRPr b="0" lang="fr-FR" sz="1600" spc="-1" strike="noStrike">
                        <a:latin typeface="Arial"/>
                      </a:endParaRPr>
                    </a:p>
                    <a:p>
                      <a:pPr marL="285840" indent="-285480">
                        <a:lnSpc>
                          <a:spcPct val="100000"/>
                        </a:lnSpc>
                        <a:buClr>
                          <a:srgbClr val="000000"/>
                        </a:buClr>
                        <a:buFont typeface="Arial"/>
                        <a:buChar char="-"/>
                      </a:pPr>
                      <a:r>
                        <a:rPr b="0" lang="fr-FR" sz="1600" spc="-1" strike="noStrike">
                          <a:solidFill>
                            <a:srgbClr val="000000"/>
                          </a:solidFill>
                          <a:latin typeface="Arial"/>
                        </a:rPr>
                        <a:t>Actions d’animation et de structuration des filières</a:t>
                      </a:r>
                      <a:endParaRPr b="0" lang="fr-FR" sz="1600" spc="-1" strike="noStrike">
                        <a:latin typeface="Arial"/>
                      </a:endParaRPr>
                    </a:p>
                    <a:p>
                      <a:pPr marL="285840" indent="-285480">
                        <a:lnSpc>
                          <a:spcPct val="100000"/>
                        </a:lnSpc>
                        <a:buClr>
                          <a:srgbClr val="000000"/>
                        </a:buClr>
                        <a:buFont typeface="Arial"/>
                        <a:buChar char="-"/>
                      </a:pPr>
                      <a:r>
                        <a:rPr b="0" lang="fr-FR" sz="1600" spc="-1" strike="noStrike">
                          <a:solidFill>
                            <a:srgbClr val="000000"/>
                          </a:solidFill>
                          <a:latin typeface="Arial"/>
                        </a:rPr>
                        <a:t>Prestations de conseils</a:t>
                      </a:r>
                      <a:endParaRPr b="0" lang="fr-FR" sz="1600" spc="-1" strike="noStrike">
                        <a:latin typeface="Arial"/>
                      </a:endParaRPr>
                    </a:p>
                    <a:p>
                      <a:pPr marL="285840" indent="-285480">
                        <a:lnSpc>
                          <a:spcPct val="100000"/>
                        </a:lnSpc>
                        <a:buClr>
                          <a:srgbClr val="000000"/>
                        </a:buClr>
                        <a:buFont typeface="Arial"/>
                        <a:buChar char="-"/>
                      </a:pPr>
                      <a:r>
                        <a:rPr b="0" lang="fr-FR" sz="1600" spc="-1" strike="noStrike">
                          <a:solidFill>
                            <a:srgbClr val="000000"/>
                          </a:solidFill>
                          <a:latin typeface="Arial"/>
                        </a:rPr>
                        <a:t>Etude de faisabilité</a:t>
                      </a:r>
                      <a:endParaRPr b="0" lang="fr-FR" sz="1600" spc="-1" strike="noStrike">
                        <a:latin typeface="Arial"/>
                      </a:endParaRPr>
                    </a:p>
                    <a:p>
                      <a:pPr marL="285840" indent="-285480">
                        <a:lnSpc>
                          <a:spcPct val="100000"/>
                        </a:lnSpc>
                        <a:buClr>
                          <a:srgbClr val="000000"/>
                        </a:buClr>
                        <a:buFont typeface="Arial"/>
                        <a:buChar char="-"/>
                      </a:pPr>
                      <a:r>
                        <a:rPr b="0" lang="fr-FR" sz="1600" spc="-1" strike="noStrike">
                          <a:solidFill>
                            <a:srgbClr val="000000"/>
                          </a:solidFill>
                          <a:latin typeface="Arial"/>
                        </a:rPr>
                        <a:t>Investissements productifs nécessaires à la fabrication des matériaux </a:t>
                      </a:r>
                      <a:endParaRPr b="0" lang="fr-FR" sz="1600" spc="-1" strike="noStrike">
                        <a:latin typeface="Arial"/>
                      </a:endParaRPr>
                    </a:p>
                    <a:p>
                      <a:pPr algn="ctr">
                        <a:lnSpc>
                          <a:spcPct val="100000"/>
                        </a:lnSpc>
                      </a:pPr>
                      <a:endParaRPr b="0" lang="fr-FR" sz="1600" spc="-1" strike="noStrike">
                        <a:latin typeface="Arial"/>
                      </a:endParaRPr>
                    </a:p>
                    <a:p>
                      <a:pPr algn="ctr">
                        <a:lnSpc>
                          <a:spcPct val="100000"/>
                        </a:lnSpc>
                      </a:pPr>
                      <a:r>
                        <a:rPr b="0" lang="fr-FR" sz="1600" spc="-1" strike="noStrike">
                          <a:solidFill>
                            <a:srgbClr val="000000"/>
                          </a:solidFill>
                          <a:latin typeface="Arial"/>
                        </a:rPr>
                        <a:t>Ce taux restera exceptionnel, la priorité sera donnée aux projets bénéficiant de cofinancements publics.</a:t>
                      </a:r>
                      <a:endParaRPr b="0" lang="fr-FR" sz="1600" spc="-1" strike="noStrike">
                        <a:latin typeface="Arial"/>
                      </a:endParaRPr>
                    </a:p>
                    <a:p>
                      <a:pPr algn="ctr">
                        <a:lnSpc>
                          <a:spcPct val="100000"/>
                        </a:lnSpc>
                      </a:pPr>
                      <a:endParaRPr b="0" lang="fr-FR" sz="1600" spc="-1" strike="noStrike">
                        <a:latin typeface="Arial"/>
                      </a:endParaRPr>
                    </a:p>
                    <a:p>
                      <a:pPr algn="ctr">
                        <a:lnSpc>
                          <a:spcPct val="100000"/>
                        </a:lnSpc>
                      </a:pPr>
                      <a:r>
                        <a:rPr b="0" lang="fr-FR" sz="1200" spc="-1" strike="noStrike">
                          <a:solidFill>
                            <a:srgbClr val="000000"/>
                          </a:solidFill>
                          <a:latin typeface="Arial"/>
                        </a:rPr>
                        <a:t>* Le taux d’aide pourra varier en fonction de la nature de l’opération (régime d’aide), de sa cible et de la taille de l’entreprise</a:t>
                      </a:r>
                      <a:endParaRPr b="0" lang="fr-FR"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r>
            </a:tbl>
          </a:graphicData>
        </a:graphic>
      </p:graphicFrame>
      <p:sp>
        <p:nvSpPr>
          <p:cNvPr id="160" name="TextShape 2"/>
          <p:cNvSpPr txBox="1"/>
          <p:nvPr/>
        </p:nvSpPr>
        <p:spPr>
          <a:xfrm>
            <a:off x="623520" y="235440"/>
            <a:ext cx="1156824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a:t>
            </a:r>
            <a:r>
              <a:rPr b="1" lang="fr-FR" sz="1600" spc="-1" strike="noStrike">
                <a:solidFill>
                  <a:srgbClr val="0071b9"/>
                </a:solidFill>
                <a:latin typeface="Arial"/>
              </a:rPr>
              <a:t>AIDES AUX FILIERES ECOMATERIAUX</a:t>
            </a:r>
            <a:endParaRPr b="0" lang="fr-FR" sz="1600" spc="-1" strike="noStrike">
              <a:solidFill>
                <a:srgbClr val="000000"/>
              </a:solidFill>
              <a:latin typeface="Arial"/>
            </a:endParaRPr>
          </a:p>
        </p:txBody>
      </p:sp>
      <p:pic>
        <p:nvPicPr>
          <p:cNvPr id="161" name="Image 5"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a:t>
            </a:r>
            <a:endParaRPr b="0" lang="fr-FR" sz="1800" spc="-1" strike="noStrike">
              <a:solidFill>
                <a:srgbClr val="000000"/>
              </a:solidFill>
              <a:latin typeface="Arial"/>
            </a:endParaRPr>
          </a:p>
        </p:txBody>
      </p:sp>
      <p:sp>
        <p:nvSpPr>
          <p:cNvPr id="163" name="TextShape 2"/>
          <p:cNvSpPr txBox="1"/>
          <p:nvPr/>
        </p:nvSpPr>
        <p:spPr>
          <a:xfrm>
            <a:off x="623520" y="838080"/>
            <a:ext cx="11057400" cy="5257440"/>
          </a:xfrm>
          <a:prstGeom prst="rect">
            <a:avLst/>
          </a:prstGeom>
          <a:noFill/>
          <a:ln>
            <a:noFill/>
          </a:ln>
        </p:spPr>
        <p:txBody>
          <a:bodyPr/>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REDUCTION DES CONSOMMATIONS DES BATIMENTS TERTIAIRES</a:t>
            </a:r>
            <a:endParaRPr b="0" lang="fr-FR" sz="2000" spc="-1" strike="noStrike">
              <a:solidFill>
                <a:srgbClr val="0071b9"/>
              </a:solidFill>
              <a:latin typeface="Arial"/>
            </a:endParaRPr>
          </a:p>
          <a:p>
            <a:pPr>
              <a:lnSpc>
                <a:spcPct val="100000"/>
              </a:lnSpc>
              <a:spcBef>
                <a:spcPts val="400"/>
              </a:spcBef>
            </a:pPr>
            <a:endParaRPr b="0" lang="fr-FR" sz="20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PROJETS DE CONSTRUCTION ET DE REHABILITATION INNOVANTS ET EXEMPLAIRES</a:t>
            </a:r>
            <a:endParaRPr b="0" lang="fr-FR" sz="2000" spc="-1" strike="noStrike">
              <a:solidFill>
                <a:srgbClr val="0071b9"/>
              </a:solidFill>
              <a:latin typeface="Arial"/>
            </a:endParaRPr>
          </a:p>
          <a:p>
            <a:pPr>
              <a:lnSpc>
                <a:spcPct val="100000"/>
              </a:lnSpc>
              <a:spcBef>
                <a:spcPts val="400"/>
              </a:spcBef>
            </a:pPr>
            <a:endParaRPr b="0" lang="fr-FR" sz="20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AIDES AUX FILIERES ECOMATERIAUX</a:t>
            </a:r>
            <a:endParaRPr b="0" lang="fr-FR" sz="2000" spc="-1" strike="noStrike">
              <a:solidFill>
                <a:srgbClr val="0071b9"/>
              </a:solidFill>
              <a:latin typeface="Arial"/>
            </a:endParaRPr>
          </a:p>
          <a:p>
            <a:pPr>
              <a:lnSpc>
                <a:spcPct val="100000"/>
              </a:lnSpc>
              <a:spcBef>
                <a:spcPts val="479"/>
              </a:spcBef>
            </a:pPr>
            <a:endParaRPr b="0" lang="fr-FR" sz="2000" spc="-1" strike="noStrike">
              <a:solidFill>
                <a:srgbClr val="0071b9"/>
              </a:solidFill>
              <a:latin typeface="Arial"/>
            </a:endParaRPr>
          </a:p>
          <a:p>
            <a:pPr marL="343080" indent="-342720">
              <a:lnSpc>
                <a:spcPct val="100000"/>
              </a:lnSpc>
              <a:spcBef>
                <a:spcPts val="479"/>
              </a:spcBef>
              <a:buClr>
                <a:srgbClr val="0071b9"/>
              </a:buClr>
              <a:buFont typeface="Symbol" charset="2"/>
              <a:buChar char=""/>
            </a:pPr>
            <a:r>
              <a:rPr b="1" lang="fr-FR" sz="2400" spc="-1" strike="noStrike">
                <a:solidFill>
                  <a:srgbClr val="0071b9"/>
                </a:solidFill>
                <a:latin typeface="Arial"/>
              </a:rPr>
              <a:t>AIDES AUX ACTIONS STRUCTURANTES A DESTINATION DES ACTEURS DE LA FILIERE BATIMENT</a:t>
            </a:r>
            <a:endParaRPr b="0" lang="fr-FR" sz="2400" spc="-1" strike="noStrike">
              <a:solidFill>
                <a:srgbClr val="0071b9"/>
              </a:solidFill>
              <a:latin typeface="Arial"/>
            </a:endParaRPr>
          </a:p>
        </p:txBody>
      </p:sp>
      <p:sp>
        <p:nvSpPr>
          <p:cNvPr id="164" name="CustomShape 3"/>
          <p:cNvSpPr/>
          <p:nvPr/>
        </p:nvSpPr>
        <p:spPr>
          <a:xfrm>
            <a:off x="881280" y="3075840"/>
            <a:ext cx="9576000" cy="947160"/>
          </a:xfrm>
          <a:prstGeom prst="rect">
            <a:avLst/>
          </a:prstGeom>
          <a:noFill/>
          <a:ln w="9360">
            <a:solidFill>
              <a:schemeClr val="accent3"/>
            </a:solidFill>
            <a:round/>
          </a:ln>
        </p:spPr>
        <p:style>
          <a:lnRef idx="0"/>
          <a:fillRef idx="0"/>
          <a:effectRef idx="0"/>
          <a:fontRef idx="minor"/>
        </p:style>
      </p:sp>
      <p:pic>
        <p:nvPicPr>
          <p:cNvPr id="165" name="Image 5"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6" name="Table 1"/>
          <p:cNvGraphicFramePr/>
          <p:nvPr/>
        </p:nvGraphicFramePr>
        <p:xfrm>
          <a:off x="309240" y="766800"/>
          <a:ext cx="11527920" cy="4242600"/>
        </p:xfrm>
        <a:graphic>
          <a:graphicData uri="http://schemas.openxmlformats.org/drawingml/2006/table">
            <a:tbl>
              <a:tblPr/>
              <a:tblGrid>
                <a:gridCol w="3996720"/>
                <a:gridCol w="2194560"/>
                <a:gridCol w="1845360"/>
                <a:gridCol w="3491280"/>
              </a:tblGrid>
              <a:tr h="515160">
                <a:tc>
                  <a:txBody>
                    <a:bodyPr/>
                    <a:p>
                      <a:pPr>
                        <a:lnSpc>
                          <a:spcPct val="100000"/>
                        </a:lnSpc>
                      </a:pPr>
                      <a:r>
                        <a:rPr b="1" lang="fr-FR" sz="1500" spc="-1" strike="noStrike">
                          <a:solidFill>
                            <a:srgbClr val="ffffff"/>
                          </a:solidFill>
                          <a:latin typeface="Arial"/>
                        </a:rPr>
                        <a:t>PRINCIPALES ACTIONS ELIGIBLES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BENEFICIAIRES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AUTRES CONDITIONS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AIDE MAX REGION</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r>
              <a:tr h="4545720">
                <a:tc>
                  <a:txBody>
                    <a:bodyPr/>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Formation et développement des compétences sur la rénovation énergétique et les nouveaux procédés constructifs,</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Développement d’outils et moyens de connaissance des données du bâtiment </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réalisation d’études spécifiques (de potentiels, de marché, de faisabilité).</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Accompagnement  des acteurs à la révolution numérique</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Développement des modèles innovants de financement, commercialisation, contractualisation favorables à une prise en compte des questions énergétiques,</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Développement d’outils s’appuyant sur des approches basées sur la gouvernance, les utilisateurs et le comportement en vue d’une prise en compte des questions énergétiques.</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Actions d’animation territoriale des acteurs via des relais professionnels</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Collectivités territoriales</a:t>
                      </a:r>
                      <a:endParaRPr b="0" lang="fr-FR" sz="1400" spc="-1" strike="noStrike">
                        <a:latin typeface="Arial"/>
                      </a:endParaRPr>
                    </a:p>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EPCI,</a:t>
                      </a:r>
                      <a:endParaRPr b="0" lang="fr-FR" sz="1400" spc="-1" strike="noStrike">
                        <a:latin typeface="Arial"/>
                      </a:endParaRPr>
                    </a:p>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Entreprises,</a:t>
                      </a:r>
                      <a:endParaRPr b="0" lang="fr-FR" sz="1400" spc="-1" strike="noStrike">
                        <a:latin typeface="Arial"/>
                      </a:endParaRPr>
                    </a:p>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Associations,</a:t>
                      </a:r>
                      <a:endParaRPr b="0" lang="fr-FR" sz="1400" spc="-1" strike="noStrike">
                        <a:latin typeface="Arial"/>
                      </a:endParaRPr>
                    </a:p>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Organisations professionnelles (association ou syndicat),</a:t>
                      </a:r>
                      <a:endParaRPr b="0" lang="fr-FR" sz="1400" spc="-1" strike="noStrike">
                        <a:latin typeface="Arial"/>
                      </a:endParaRPr>
                    </a:p>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Chambres consulaires,</a:t>
                      </a:r>
                      <a:endParaRPr b="0" lang="fr-FR" sz="1400" spc="-1" strike="noStrike">
                        <a:latin typeface="Arial"/>
                      </a:endParaRPr>
                    </a:p>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Organismes de formation</a:t>
                      </a:r>
                      <a:endParaRPr b="0" lang="fr-FR" sz="1400" spc="-1" strike="noStrike">
                        <a:latin typeface="Arial"/>
                      </a:endParaRPr>
                    </a:p>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Centre de formation d’apprentis (tous statuts juridiques),</a:t>
                      </a:r>
                      <a:endParaRPr b="0" lang="fr-FR" sz="1400" spc="-1" strike="noStrike">
                        <a:latin typeface="Arial"/>
                      </a:endParaRPr>
                    </a:p>
                    <a:p>
                      <a:pPr marL="285840" indent="-285480">
                        <a:lnSpc>
                          <a:spcPct val="100000"/>
                        </a:lnSpc>
                        <a:spcBef>
                          <a:spcPts val="601"/>
                        </a:spcBef>
                        <a:buClr>
                          <a:srgbClr val="000000"/>
                        </a:buClr>
                        <a:buFont typeface="Arial"/>
                        <a:buChar char="-"/>
                      </a:pPr>
                      <a:r>
                        <a:rPr b="0" lang="fr-FR" sz="1400" spc="-1" strike="noStrike">
                          <a:solidFill>
                            <a:srgbClr val="000000"/>
                          </a:solidFill>
                          <a:latin typeface="Arial"/>
                        </a:rPr>
                        <a:t>Etablissements publics locaux d’enseignement </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algn="ctr">
                        <a:lnSpc>
                          <a:spcPct val="100000"/>
                        </a:lnSpc>
                      </a:pPr>
                      <a:r>
                        <a:rPr b="0" lang="fr-FR" sz="1400" spc="-1" strike="noStrike">
                          <a:solidFill>
                            <a:srgbClr val="000000"/>
                          </a:solidFill>
                          <a:latin typeface="Arial"/>
                        </a:rPr>
                        <a:t>-</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nchor="ctr"/>
                    <a:p>
                      <a:pPr algn="ctr">
                        <a:lnSpc>
                          <a:spcPct val="100000"/>
                        </a:lnSpc>
                      </a:pPr>
                      <a:r>
                        <a:rPr b="0" lang="fr-FR" sz="1400" spc="-1" strike="noStrike" u="sng">
                          <a:solidFill>
                            <a:srgbClr val="000000"/>
                          </a:solidFill>
                          <a:uFillTx/>
                          <a:latin typeface="Arial"/>
                        </a:rPr>
                        <a:t>Collectivités / Associations: </a:t>
                      </a:r>
                      <a:endParaRPr b="0" lang="fr-FR" sz="1400" spc="-1" strike="noStrike">
                        <a:latin typeface="Arial"/>
                      </a:endParaRPr>
                    </a:p>
                    <a:p>
                      <a:pPr algn="ctr">
                        <a:lnSpc>
                          <a:spcPct val="100000"/>
                        </a:lnSpc>
                      </a:pPr>
                      <a:r>
                        <a:rPr b="0" lang="fr-FR" sz="1400" spc="-1" strike="noStrike">
                          <a:solidFill>
                            <a:srgbClr val="000000"/>
                          </a:solidFill>
                          <a:latin typeface="Arial"/>
                        </a:rPr>
                        <a:t>Au maximum 80 %* des dépenses éligibles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u="sng">
                          <a:solidFill>
                            <a:srgbClr val="000000"/>
                          </a:solidFill>
                          <a:uFillTx/>
                          <a:latin typeface="Arial"/>
                        </a:rPr>
                        <a:t>Chambres Consulaires / Entreprises</a:t>
                      </a:r>
                      <a:endParaRPr b="0" lang="fr-FR" sz="1400" spc="-1" strike="noStrike">
                        <a:latin typeface="Arial"/>
                      </a:endParaRPr>
                    </a:p>
                    <a:p>
                      <a:pPr algn="ctr">
                        <a:lnSpc>
                          <a:spcPct val="100000"/>
                        </a:lnSpc>
                      </a:pPr>
                      <a:r>
                        <a:rPr b="0" lang="fr-FR" sz="1400" spc="-1" strike="noStrike">
                          <a:solidFill>
                            <a:srgbClr val="000000"/>
                          </a:solidFill>
                          <a:latin typeface="Arial"/>
                        </a:rPr>
                        <a:t>Au maximum 70 %* des dépenses éligibles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u="sng">
                          <a:solidFill>
                            <a:srgbClr val="000000"/>
                          </a:solidFill>
                          <a:uFillTx/>
                          <a:latin typeface="Arial"/>
                        </a:rPr>
                        <a:t>Dépenses Eligibles</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Animation et coordination des actions</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Prestations de conseils</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Etude de faisabilités</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Equipements dédiés aux actions de formation</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a:solidFill>
                            <a:srgbClr val="000000"/>
                          </a:solidFill>
                          <a:latin typeface="Arial"/>
                        </a:rPr>
                        <a:t>Ce taux restera exceptionnel, la priorité sera donnée aux projets bénéficiant de cofinancements publics.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100" spc="-1" strike="noStrike">
                          <a:solidFill>
                            <a:srgbClr val="000000"/>
                          </a:solidFill>
                          <a:latin typeface="Arial"/>
                        </a:rPr>
                        <a:t>* Le taux d’aide pourra varier en fonction de la nature de l’opération (régime d’aide)  et de sa cible</a:t>
                      </a:r>
                      <a:endParaRPr b="0" lang="fr-FR" sz="1100" spc="-1" strike="noStrike">
                        <a:latin typeface="Arial"/>
                      </a:endParaRPr>
                    </a:p>
                    <a:p>
                      <a:pPr algn="ctr">
                        <a:lnSpc>
                          <a:spcPct val="100000"/>
                        </a:lnSpc>
                      </a:pPr>
                      <a:endParaRPr b="0" lang="fr-FR"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r>
            </a:tbl>
          </a:graphicData>
        </a:graphic>
      </p:graphicFrame>
      <p:sp>
        <p:nvSpPr>
          <p:cNvPr id="167" name="TextShape 2"/>
          <p:cNvSpPr txBox="1"/>
          <p:nvPr/>
        </p:nvSpPr>
        <p:spPr>
          <a:xfrm>
            <a:off x="623520" y="235440"/>
            <a:ext cx="1156824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a:t>
            </a:r>
            <a:r>
              <a:rPr b="1" lang="fr-FR" sz="1400" spc="-1" strike="noStrike">
                <a:solidFill>
                  <a:srgbClr val="0071b9"/>
                </a:solidFill>
                <a:latin typeface="Arial"/>
              </a:rPr>
              <a:t>AIDES AUX ACTIONS STRUCTURANTES A DESTINATION DES ACTEURS DE LA FILIERE BATIMENT</a:t>
            </a:r>
            <a:endParaRPr b="0" lang="fr-FR" sz="1400" spc="-1" strike="noStrike">
              <a:solidFill>
                <a:srgbClr val="000000"/>
              </a:solidFill>
              <a:latin typeface="Arial"/>
            </a:endParaRPr>
          </a:p>
        </p:txBody>
      </p:sp>
      <p:pic>
        <p:nvPicPr>
          <p:cNvPr id="168" name="Image 4"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623520" y="235440"/>
            <a:ext cx="11057400" cy="456840"/>
          </a:xfrm>
          <a:prstGeom prst="rect">
            <a:avLst/>
          </a:prstGeom>
          <a:noFill/>
          <a:ln>
            <a:noFill/>
          </a:ln>
        </p:spPr>
        <p:txBody>
          <a:bodyPr anchor="ctr"/>
          <a:p>
            <a:pPr>
              <a:lnSpc>
                <a:spcPct val="100000"/>
              </a:lnSpc>
            </a:pPr>
            <a:r>
              <a:rPr b="1" lang="fr-FR" sz="2000" spc="-1" strike="noStrike">
                <a:solidFill>
                  <a:srgbClr val="0071b9"/>
                </a:solidFill>
                <a:latin typeface="Arial"/>
              </a:rPr>
              <a:t>Axes opérationnels</a:t>
            </a:r>
            <a:endParaRPr b="0" lang="fr-FR" sz="2000" spc="-1" strike="noStrike">
              <a:solidFill>
                <a:srgbClr val="000000"/>
              </a:solidFill>
              <a:latin typeface="Arial"/>
            </a:endParaRPr>
          </a:p>
        </p:txBody>
      </p:sp>
      <p:sp>
        <p:nvSpPr>
          <p:cNvPr id="112" name="TextShape 2"/>
          <p:cNvSpPr txBox="1"/>
          <p:nvPr/>
        </p:nvSpPr>
        <p:spPr>
          <a:xfrm>
            <a:off x="285840" y="1197000"/>
            <a:ext cx="11395080" cy="5017320"/>
          </a:xfrm>
          <a:prstGeom prst="rect">
            <a:avLst/>
          </a:prstGeom>
          <a:noFill/>
          <a:ln>
            <a:noFill/>
          </a:ln>
        </p:spPr>
        <p:txBody>
          <a:bodyPr>
            <a:normAutofit/>
          </a:bodyPr>
          <a:p>
            <a:pPr marL="542880">
              <a:lnSpc>
                <a:spcPct val="100000"/>
              </a:lnSpc>
              <a:spcBef>
                <a:spcPts val="400"/>
              </a:spcBef>
            </a:pPr>
            <a:r>
              <a:rPr b="0" lang="fr-FR" sz="2000" spc="-1" strike="noStrike">
                <a:solidFill>
                  <a:srgbClr val="0071b9"/>
                </a:solidFill>
                <a:latin typeface="Arial"/>
              </a:rPr>
              <a:t>1. INCITER A LA GENERALISATION DE BATIMENTS TERTIAIRES VERTUEUX</a:t>
            </a:r>
            <a:endParaRPr b="0" lang="fr-FR" sz="2000" spc="-1" strike="noStrike">
              <a:solidFill>
                <a:srgbClr val="0071b9"/>
              </a:solidFill>
              <a:latin typeface="Arial"/>
            </a:endParaRPr>
          </a:p>
          <a:p>
            <a:pPr lvl="2" marL="1143000" indent="-228240">
              <a:lnSpc>
                <a:spcPct val="100000"/>
              </a:lnSpc>
              <a:spcBef>
                <a:spcPts val="360"/>
              </a:spcBef>
              <a:buClr>
                <a:srgbClr val="0071b9"/>
              </a:buClr>
              <a:buFont typeface="Symbol" charset="2"/>
              <a:buChar char=""/>
            </a:pPr>
            <a:r>
              <a:rPr b="0" lang="fr-FR" sz="1800" spc="-1" strike="noStrike">
                <a:solidFill>
                  <a:srgbClr val="0071b9"/>
                </a:solidFill>
                <a:latin typeface="Arial"/>
              </a:rPr>
              <a:t>Accompagner les maitres d’ouvrages publics dans leurs opérations pour des rénovations et des constructions performantes des bâtiments publics</a:t>
            </a:r>
            <a:endParaRPr b="0" lang="fr-FR" sz="1800" spc="-1" strike="noStrike">
              <a:solidFill>
                <a:srgbClr val="000099"/>
              </a:solidFill>
              <a:latin typeface="Arial"/>
            </a:endParaRPr>
          </a:p>
          <a:p>
            <a:pPr lvl="2" marL="1143000" indent="-228240">
              <a:lnSpc>
                <a:spcPct val="100000"/>
              </a:lnSpc>
              <a:spcBef>
                <a:spcPts val="360"/>
              </a:spcBef>
              <a:buClr>
                <a:srgbClr val="0071b9"/>
              </a:buClr>
              <a:buFont typeface="Symbol" charset="2"/>
              <a:buChar char=""/>
            </a:pPr>
            <a:r>
              <a:rPr b="0" lang="fr-FR" sz="1800" spc="-1" strike="noStrike">
                <a:solidFill>
                  <a:srgbClr val="0071b9"/>
                </a:solidFill>
                <a:latin typeface="Arial"/>
              </a:rPr>
              <a:t>Inciter à la réalisation d’opérations de travaux performantes dans les bâtiments tertiaires privés</a:t>
            </a:r>
            <a:endParaRPr b="0" lang="fr-FR" sz="1800" spc="-1" strike="noStrike">
              <a:solidFill>
                <a:srgbClr val="000099"/>
              </a:solidFill>
              <a:latin typeface="Arial"/>
            </a:endParaRPr>
          </a:p>
          <a:p>
            <a:pPr lvl="2" marL="1143000" indent="-228240">
              <a:lnSpc>
                <a:spcPct val="100000"/>
              </a:lnSpc>
              <a:spcBef>
                <a:spcPts val="360"/>
              </a:spcBef>
              <a:buClr>
                <a:srgbClr val="0071b9"/>
              </a:buClr>
              <a:buFont typeface="Symbol" charset="2"/>
              <a:buChar char=""/>
            </a:pPr>
            <a:r>
              <a:rPr b="0" lang="fr-FR" sz="1800" spc="-1" strike="noStrike">
                <a:solidFill>
                  <a:srgbClr val="0071b9"/>
                </a:solidFill>
                <a:latin typeface="Arial"/>
              </a:rPr>
              <a:t>Accompagner les gestionnaires de patrimoine bâti tertiaire dans la mise en place de dispositifs de maitrise des dépenses énergétiques</a:t>
            </a:r>
            <a:endParaRPr b="0" lang="fr-FR" sz="1800" spc="-1" strike="noStrike">
              <a:solidFill>
                <a:srgbClr val="000099"/>
              </a:solidFill>
              <a:latin typeface="Arial"/>
            </a:endParaRPr>
          </a:p>
          <a:p>
            <a:endParaRPr b="0" lang="fr-FR" sz="1800" spc="-1" strike="noStrike">
              <a:solidFill>
                <a:srgbClr val="0071b9"/>
              </a:solidFill>
              <a:latin typeface="Arial"/>
            </a:endParaRPr>
          </a:p>
          <a:p>
            <a:pPr marL="914400">
              <a:lnSpc>
                <a:spcPct val="100000"/>
              </a:lnSpc>
              <a:spcBef>
                <a:spcPts val="360"/>
              </a:spcBef>
            </a:pPr>
            <a:endParaRPr b="0" lang="fr-FR" sz="1800" spc="-1" strike="noStrike">
              <a:solidFill>
                <a:srgbClr val="0071b9"/>
              </a:solidFill>
              <a:latin typeface="Arial"/>
            </a:endParaRPr>
          </a:p>
          <a:p>
            <a:pPr marL="542880">
              <a:lnSpc>
                <a:spcPct val="100000"/>
              </a:lnSpc>
              <a:spcBef>
                <a:spcPts val="400"/>
              </a:spcBef>
            </a:pPr>
            <a:r>
              <a:rPr b="0" lang="fr-FR" sz="2000" spc="-1" strike="noStrike">
                <a:solidFill>
                  <a:srgbClr val="0071b9"/>
                </a:solidFill>
                <a:latin typeface="Arial"/>
              </a:rPr>
              <a:t>2. ACCOMPAGNER LES MAITRES D’OUVRAGES DANS LEURS OPERATIONS OU DISPOSITIFS DE REHABILITATION ENERGETIQUE ET DE CONSTRUCTIONS PERFORMANTES DE LOGEMENTS </a:t>
            </a:r>
            <a:endParaRPr b="0" lang="fr-FR" sz="2000" spc="-1" strike="noStrike">
              <a:solidFill>
                <a:srgbClr val="0071b9"/>
              </a:solidFill>
              <a:latin typeface="Arial"/>
            </a:endParaRPr>
          </a:p>
          <a:p>
            <a:pPr marL="542880">
              <a:lnSpc>
                <a:spcPct val="100000"/>
              </a:lnSpc>
              <a:spcBef>
                <a:spcPts val="400"/>
              </a:spcBef>
            </a:pPr>
            <a:endParaRPr b="0" lang="fr-FR" sz="2000" spc="-1" strike="noStrike">
              <a:solidFill>
                <a:srgbClr val="0071b9"/>
              </a:solidFill>
              <a:latin typeface="Arial"/>
            </a:endParaRPr>
          </a:p>
          <a:p>
            <a:pPr marL="542880">
              <a:lnSpc>
                <a:spcPct val="100000"/>
              </a:lnSpc>
              <a:spcBef>
                <a:spcPts val="439"/>
              </a:spcBef>
            </a:pPr>
            <a:r>
              <a:rPr b="0" lang="fr-FR" sz="2200" spc="-1" strike="noStrike">
                <a:solidFill>
                  <a:srgbClr val="0071b9"/>
                </a:solidFill>
                <a:latin typeface="Arial"/>
              </a:rPr>
              <a:t>3. PREPARER LE SECTEUR DU BATIMENT AUX DEFIS REGLEMENTAIRES ET TECHNOLOGIQUES A VENIR </a:t>
            </a:r>
            <a:endParaRPr b="0" lang="fr-FR" sz="2200" spc="-1" strike="noStrike">
              <a:solidFill>
                <a:srgbClr val="0071b9"/>
              </a:solidFill>
              <a:latin typeface="Arial"/>
            </a:endParaRPr>
          </a:p>
          <a:p>
            <a:pPr lvl="2" marL="1162080" indent="-285480">
              <a:lnSpc>
                <a:spcPct val="100000"/>
              </a:lnSpc>
              <a:spcBef>
                <a:spcPts val="360"/>
              </a:spcBef>
              <a:buClr>
                <a:srgbClr val="0071b9"/>
              </a:buClr>
              <a:buFont typeface="Symbol" charset="2"/>
              <a:buChar char=""/>
            </a:pPr>
            <a:r>
              <a:rPr b="0" lang="fr-FR" sz="1800" spc="-1" strike="noStrike">
                <a:solidFill>
                  <a:srgbClr val="0071b9"/>
                </a:solidFill>
                <a:latin typeface="Arial"/>
              </a:rPr>
              <a:t>Soutenir des projets innovants destines a préparer le secteur du bâtiment aux futures règlementations</a:t>
            </a:r>
            <a:endParaRPr b="0" lang="fr-FR" sz="1800" spc="-1" strike="noStrike">
              <a:solidFill>
                <a:srgbClr val="000099"/>
              </a:solidFill>
              <a:latin typeface="Arial"/>
            </a:endParaRPr>
          </a:p>
          <a:p>
            <a:pPr lvl="2" marL="1162080" indent="-285480">
              <a:lnSpc>
                <a:spcPct val="100000"/>
              </a:lnSpc>
              <a:spcBef>
                <a:spcPts val="360"/>
              </a:spcBef>
              <a:buClr>
                <a:srgbClr val="0071b9"/>
              </a:buClr>
              <a:buFont typeface="Symbol" charset="2"/>
              <a:buChar char=""/>
            </a:pPr>
            <a:r>
              <a:rPr b="0" lang="fr-FR" sz="1800" spc="-1" strike="noStrike">
                <a:solidFill>
                  <a:srgbClr val="0071b9"/>
                </a:solidFill>
                <a:latin typeface="Arial"/>
              </a:rPr>
              <a:t>Favoriser le recours aux écomateriaux et développer les filières locales</a:t>
            </a:r>
            <a:endParaRPr b="0" lang="fr-FR" sz="1800" spc="-1" strike="noStrike">
              <a:solidFill>
                <a:srgbClr val="000099"/>
              </a:solidFill>
              <a:latin typeface="Arial"/>
            </a:endParaRPr>
          </a:p>
          <a:p>
            <a:pPr lvl="2" marL="1162080" indent="-285480">
              <a:lnSpc>
                <a:spcPct val="100000"/>
              </a:lnSpc>
              <a:spcBef>
                <a:spcPts val="360"/>
              </a:spcBef>
              <a:buClr>
                <a:srgbClr val="0071b9"/>
              </a:buClr>
              <a:buFont typeface="Symbol" charset="2"/>
              <a:buChar char=""/>
            </a:pPr>
            <a:r>
              <a:rPr b="0" lang="fr-FR" sz="1800" spc="-1" strike="noStrike">
                <a:solidFill>
                  <a:srgbClr val="0071b9"/>
                </a:solidFill>
                <a:latin typeface="Arial"/>
              </a:rPr>
              <a:t>Soutenir les initiatives structurantes a destination des acteurs de la filière </a:t>
            </a:r>
            <a:endParaRPr b="0" lang="fr-FR" sz="1800" spc="-1" strike="noStrike">
              <a:solidFill>
                <a:srgbClr val="000099"/>
              </a:solidFill>
              <a:latin typeface="Arial"/>
            </a:endParaRPr>
          </a:p>
          <a:p>
            <a:pPr marL="542880">
              <a:lnSpc>
                <a:spcPct val="100000"/>
              </a:lnSpc>
              <a:spcBef>
                <a:spcPts val="360"/>
              </a:spcBef>
            </a:pPr>
            <a:endParaRPr b="0" lang="fr-FR" sz="1800" spc="-1" strike="noStrike">
              <a:solidFill>
                <a:srgbClr val="0071b9"/>
              </a:solidFill>
              <a:latin typeface="Arial"/>
            </a:endParaRPr>
          </a:p>
          <a:p>
            <a:pPr>
              <a:lnSpc>
                <a:spcPct val="100000"/>
              </a:lnSpc>
              <a:spcBef>
                <a:spcPts val="479"/>
              </a:spcBef>
            </a:pPr>
            <a:endParaRPr b="0" lang="fr-FR" sz="1800" spc="-1" strike="noStrike">
              <a:solidFill>
                <a:srgbClr val="0071b9"/>
              </a:solidFill>
              <a:latin typeface="Arial"/>
            </a:endParaRPr>
          </a:p>
        </p:txBody>
      </p:sp>
      <p:pic>
        <p:nvPicPr>
          <p:cNvPr id="113" name="Image 3"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a:t>
            </a:r>
            <a:endParaRPr b="0" lang="fr-FR" sz="1800" spc="-1" strike="noStrike">
              <a:solidFill>
                <a:srgbClr val="000000"/>
              </a:solidFill>
              <a:latin typeface="Arial"/>
            </a:endParaRPr>
          </a:p>
        </p:txBody>
      </p:sp>
      <p:sp>
        <p:nvSpPr>
          <p:cNvPr id="115" name="TextShape 2"/>
          <p:cNvSpPr txBox="1"/>
          <p:nvPr/>
        </p:nvSpPr>
        <p:spPr>
          <a:xfrm>
            <a:off x="623520" y="838080"/>
            <a:ext cx="11057400" cy="5257440"/>
          </a:xfrm>
          <a:prstGeom prst="rect">
            <a:avLst/>
          </a:prstGeom>
          <a:noFill/>
          <a:ln>
            <a:noFill/>
          </a:ln>
        </p:spPr>
        <p:txBody>
          <a:bodyPr/>
          <a:p>
            <a:pPr marL="343080" indent="-342720">
              <a:lnSpc>
                <a:spcPct val="100000"/>
              </a:lnSpc>
              <a:spcBef>
                <a:spcPts val="479"/>
              </a:spcBef>
              <a:buClr>
                <a:srgbClr val="0071b9"/>
              </a:buClr>
              <a:buFont typeface="Symbol" charset="2"/>
              <a:buChar char=""/>
            </a:pPr>
            <a:r>
              <a:rPr b="1" lang="fr-FR" sz="2400" spc="-1" strike="noStrike">
                <a:solidFill>
                  <a:srgbClr val="0071b9"/>
                </a:solidFill>
                <a:latin typeface="Arial"/>
              </a:rPr>
              <a:t>REDUCTION DES CONSOMMATIONS DES BATIMENTS TERTIAIRES</a:t>
            </a:r>
            <a:endParaRPr b="0" lang="fr-FR" sz="2400" spc="-1" strike="noStrike">
              <a:solidFill>
                <a:srgbClr val="0071b9"/>
              </a:solidFill>
              <a:latin typeface="Arial"/>
            </a:endParaRPr>
          </a:p>
          <a:p>
            <a:pPr>
              <a:lnSpc>
                <a:spcPct val="100000"/>
              </a:lnSpc>
              <a:spcBef>
                <a:spcPts val="479"/>
              </a:spcBef>
            </a:pPr>
            <a:endParaRPr b="0" lang="fr-FR" sz="24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PROJETS DE CONSTRUCTION ET DE REHABILITATION INNOVANTS ET EXEMPLAIRES</a:t>
            </a:r>
            <a:endParaRPr b="0" lang="fr-FR" sz="2000" spc="-1" strike="noStrike">
              <a:solidFill>
                <a:srgbClr val="0071b9"/>
              </a:solidFill>
              <a:latin typeface="Arial"/>
            </a:endParaRPr>
          </a:p>
          <a:p>
            <a:pPr>
              <a:lnSpc>
                <a:spcPct val="100000"/>
              </a:lnSpc>
              <a:spcBef>
                <a:spcPts val="400"/>
              </a:spcBef>
            </a:pPr>
            <a:endParaRPr b="0" lang="fr-FR" sz="20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AIDES AUX FILIERES ECOMATERIAUX</a:t>
            </a:r>
            <a:endParaRPr b="0" lang="fr-FR" sz="2000" spc="-1" strike="noStrike">
              <a:solidFill>
                <a:srgbClr val="0071b9"/>
              </a:solidFill>
              <a:latin typeface="Arial"/>
            </a:endParaRPr>
          </a:p>
          <a:p>
            <a:pPr>
              <a:lnSpc>
                <a:spcPct val="100000"/>
              </a:lnSpc>
              <a:spcBef>
                <a:spcPts val="400"/>
              </a:spcBef>
            </a:pPr>
            <a:endParaRPr b="0" lang="fr-FR" sz="2000" spc="-1" strike="noStrike">
              <a:solidFill>
                <a:srgbClr val="0071b9"/>
              </a:solidFill>
              <a:latin typeface="Arial"/>
            </a:endParaRPr>
          </a:p>
          <a:p>
            <a:pPr marL="343080" indent="-342720">
              <a:lnSpc>
                <a:spcPct val="100000"/>
              </a:lnSpc>
              <a:spcBef>
                <a:spcPts val="400"/>
              </a:spcBef>
              <a:buClr>
                <a:srgbClr val="0071b9"/>
              </a:buClr>
              <a:buFont typeface="Symbol" charset="2"/>
              <a:buChar char=""/>
            </a:pPr>
            <a:r>
              <a:rPr b="0" i="1" lang="fr-FR" sz="2000" spc="-1" strike="noStrike">
                <a:solidFill>
                  <a:srgbClr val="0071b9"/>
                </a:solidFill>
                <a:latin typeface="Arial"/>
              </a:rPr>
              <a:t>AIDES AUX ACTIONS STRUCTURANTES A DESTINATION DES ACTEURS DE LA FILIERE BATIMENT</a:t>
            </a:r>
            <a:endParaRPr b="0" lang="fr-FR" sz="2000" spc="-1" strike="noStrike">
              <a:solidFill>
                <a:srgbClr val="0071b9"/>
              </a:solidFill>
              <a:latin typeface="Arial"/>
            </a:endParaRPr>
          </a:p>
        </p:txBody>
      </p:sp>
      <p:sp>
        <p:nvSpPr>
          <p:cNvPr id="116" name="CustomShape 3"/>
          <p:cNvSpPr/>
          <p:nvPr/>
        </p:nvSpPr>
        <p:spPr>
          <a:xfrm>
            <a:off x="964440" y="838080"/>
            <a:ext cx="10108080" cy="491400"/>
          </a:xfrm>
          <a:prstGeom prst="rect">
            <a:avLst/>
          </a:prstGeom>
          <a:noFill/>
          <a:ln w="9360">
            <a:solidFill>
              <a:schemeClr val="accent3"/>
            </a:solidFill>
            <a:round/>
          </a:ln>
        </p:spPr>
        <p:style>
          <a:lnRef idx="0"/>
          <a:fillRef idx="0"/>
          <a:effectRef idx="0"/>
          <a:fontRef idx="minor"/>
        </p:style>
      </p:sp>
      <p:pic>
        <p:nvPicPr>
          <p:cNvPr id="117" name="Image 6"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REDUCTION DES CONSOMMATIONS DES BATIMENTS TERTIAIRES</a:t>
            </a:r>
            <a:endParaRPr b="0" lang="fr-FR" sz="1800" spc="-1" strike="noStrike">
              <a:solidFill>
                <a:srgbClr val="000000"/>
              </a:solidFill>
              <a:latin typeface="Arial"/>
            </a:endParaRPr>
          </a:p>
        </p:txBody>
      </p:sp>
      <p:sp>
        <p:nvSpPr>
          <p:cNvPr id="119" name="TextShape 2"/>
          <p:cNvSpPr txBox="1"/>
          <p:nvPr/>
        </p:nvSpPr>
        <p:spPr>
          <a:xfrm>
            <a:off x="285840" y="839880"/>
            <a:ext cx="11395080" cy="5017320"/>
          </a:xfrm>
          <a:prstGeom prst="rect">
            <a:avLst/>
          </a:prstGeom>
          <a:noFill/>
          <a:ln>
            <a:noFill/>
          </a:ln>
        </p:spPr>
        <p:txBody>
          <a:bodyPr>
            <a:normAutofit/>
          </a:bodyPr>
          <a:p>
            <a:pPr marL="82440">
              <a:lnSpc>
                <a:spcPct val="100000"/>
              </a:lnSpc>
              <a:spcBef>
                <a:spcPts val="360"/>
              </a:spcBef>
            </a:pPr>
            <a:r>
              <a:rPr b="1" lang="fr-FR" sz="1800" spc="-1" strike="noStrike">
                <a:solidFill>
                  <a:srgbClr val="0071b9"/>
                </a:solidFill>
                <a:latin typeface="Arial"/>
              </a:rPr>
              <a:t>1- Maîtriser les consommations de bâtiments tertiaires publics</a:t>
            </a:r>
            <a:endParaRPr b="0" lang="fr-FR" sz="1800" spc="-1" strike="noStrike">
              <a:solidFill>
                <a:srgbClr val="0071b9"/>
              </a:solidFill>
              <a:latin typeface="Arial"/>
            </a:endParaRPr>
          </a:p>
          <a:p>
            <a:pPr marL="961920">
              <a:lnSpc>
                <a:spcPct val="100000"/>
              </a:lnSpc>
              <a:spcBef>
                <a:spcPts val="360"/>
              </a:spcBef>
            </a:pPr>
            <a:endParaRPr b="0" lang="fr-FR" sz="1800" spc="-1" strike="noStrike">
              <a:solidFill>
                <a:srgbClr val="0071b9"/>
              </a:solidFill>
              <a:latin typeface="Arial"/>
            </a:endParaRPr>
          </a:p>
          <a:p>
            <a:pPr>
              <a:lnSpc>
                <a:spcPct val="100000"/>
              </a:lnSpc>
              <a:spcBef>
                <a:spcPts val="340"/>
              </a:spcBef>
            </a:pPr>
            <a:r>
              <a:rPr b="0" lang="fr-FR" sz="1700" spc="-1" strike="noStrike">
                <a:solidFill>
                  <a:srgbClr val="0071b9"/>
                </a:solidFill>
                <a:latin typeface="Arial"/>
              </a:rPr>
              <a:t>Actions permettant aux gestionnaires de bâtiments publics de:</a:t>
            </a:r>
            <a:endParaRPr b="0" lang="fr-FR" sz="1700" spc="-1" strike="noStrike">
              <a:solidFill>
                <a:srgbClr val="0071b9"/>
              </a:solidFill>
              <a:latin typeface="Arial"/>
            </a:endParaRPr>
          </a:p>
          <a:p>
            <a:pPr marL="285840" indent="-285480">
              <a:lnSpc>
                <a:spcPct val="100000"/>
              </a:lnSpc>
              <a:spcBef>
                <a:spcPts val="340"/>
              </a:spcBef>
              <a:buClr>
                <a:srgbClr val="0071b9"/>
              </a:buClr>
              <a:buFont typeface="StarSymbol"/>
              <a:buChar char="-"/>
            </a:pPr>
            <a:r>
              <a:rPr b="0" lang="fr-FR" sz="1700" spc="-1" strike="noStrike">
                <a:solidFill>
                  <a:srgbClr val="0071b9"/>
                </a:solidFill>
                <a:latin typeface="Arial"/>
              </a:rPr>
              <a:t>mieux connaître leur patrimoine, </a:t>
            </a:r>
            <a:endParaRPr b="0" lang="fr-FR" sz="1700" spc="-1" strike="noStrike">
              <a:solidFill>
                <a:srgbClr val="0071b9"/>
              </a:solidFill>
              <a:latin typeface="Arial"/>
            </a:endParaRPr>
          </a:p>
          <a:p>
            <a:pPr marL="285840" indent="-285480">
              <a:lnSpc>
                <a:spcPct val="100000"/>
              </a:lnSpc>
              <a:spcBef>
                <a:spcPts val="340"/>
              </a:spcBef>
              <a:buClr>
                <a:srgbClr val="0071b9"/>
              </a:buClr>
              <a:buFont typeface="StarSymbol"/>
              <a:buChar char="-"/>
            </a:pPr>
            <a:r>
              <a:rPr b="0" lang="fr-FR" sz="1700" spc="-1" strike="noStrike">
                <a:solidFill>
                  <a:srgbClr val="0071b9"/>
                </a:solidFill>
                <a:latin typeface="Arial"/>
              </a:rPr>
              <a:t>mettre en œuvre un suivi des consommations réelles,</a:t>
            </a:r>
            <a:endParaRPr b="0" lang="fr-FR" sz="1700" spc="-1" strike="noStrike">
              <a:solidFill>
                <a:srgbClr val="0071b9"/>
              </a:solidFill>
              <a:latin typeface="Arial"/>
            </a:endParaRPr>
          </a:p>
          <a:p>
            <a:pPr marL="285840" indent="-285480">
              <a:lnSpc>
                <a:spcPct val="100000"/>
              </a:lnSpc>
              <a:spcBef>
                <a:spcPts val="340"/>
              </a:spcBef>
              <a:buClr>
                <a:srgbClr val="0071b9"/>
              </a:buClr>
              <a:buFont typeface="StarSymbol"/>
              <a:buChar char="-"/>
            </a:pPr>
            <a:r>
              <a:rPr b="0" lang="fr-FR" sz="1700" spc="-1" strike="noStrike">
                <a:solidFill>
                  <a:srgbClr val="0071b9"/>
                </a:solidFill>
                <a:latin typeface="Arial"/>
              </a:rPr>
              <a:t>d’identifier les gisement d’économies de fluides,</a:t>
            </a:r>
            <a:endParaRPr b="0" lang="fr-FR" sz="1700" spc="-1" strike="noStrike">
              <a:solidFill>
                <a:srgbClr val="0071b9"/>
              </a:solidFill>
              <a:latin typeface="Arial"/>
            </a:endParaRPr>
          </a:p>
          <a:p>
            <a:pPr marL="285840" indent="-285480">
              <a:lnSpc>
                <a:spcPct val="100000"/>
              </a:lnSpc>
              <a:spcBef>
                <a:spcPts val="340"/>
              </a:spcBef>
              <a:buClr>
                <a:srgbClr val="0071b9"/>
              </a:buClr>
              <a:buFont typeface="StarSymbol"/>
              <a:buChar char="-"/>
            </a:pPr>
            <a:r>
              <a:rPr b="0" lang="fr-FR" sz="1700" spc="-1" strike="noStrike">
                <a:solidFill>
                  <a:srgbClr val="0071b9"/>
                </a:solidFill>
                <a:latin typeface="Arial"/>
              </a:rPr>
              <a:t>de développer leur compétence en conduite d’installations techniques (CVC) </a:t>
            </a:r>
            <a:endParaRPr b="0" lang="fr-FR" sz="1700" spc="-1" strike="noStrike">
              <a:solidFill>
                <a:srgbClr val="0071b9"/>
              </a:solidFill>
              <a:latin typeface="Arial"/>
            </a:endParaRPr>
          </a:p>
          <a:p>
            <a:pPr marL="285840" indent="-285480">
              <a:lnSpc>
                <a:spcPct val="100000"/>
              </a:lnSpc>
              <a:spcBef>
                <a:spcPts val="340"/>
              </a:spcBef>
              <a:buClr>
                <a:srgbClr val="0071b9"/>
              </a:buClr>
              <a:buFont typeface="StarSymbol"/>
              <a:buChar char="-"/>
            </a:pPr>
            <a:r>
              <a:rPr b="0" lang="fr-FR" sz="1700" spc="-1" strike="noStrike">
                <a:solidFill>
                  <a:srgbClr val="0071b9"/>
                </a:solidFill>
                <a:latin typeface="Arial"/>
              </a:rPr>
              <a:t>de réaliser des économies de fluides par des actions à faible coût. </a:t>
            </a:r>
            <a:endParaRPr b="0" lang="fr-FR" sz="1700" spc="-1" strike="noStrike">
              <a:solidFill>
                <a:srgbClr val="0071b9"/>
              </a:solidFill>
              <a:latin typeface="Arial"/>
            </a:endParaRPr>
          </a:p>
          <a:p>
            <a:pPr marL="961920">
              <a:lnSpc>
                <a:spcPct val="100000"/>
              </a:lnSpc>
              <a:spcBef>
                <a:spcPts val="340"/>
              </a:spcBef>
            </a:pPr>
            <a:endParaRPr b="0" lang="fr-FR" sz="1700" spc="-1" strike="noStrike">
              <a:solidFill>
                <a:srgbClr val="0071b9"/>
              </a:solidFill>
              <a:latin typeface="Arial"/>
            </a:endParaRPr>
          </a:p>
          <a:p>
            <a:pPr marL="961920">
              <a:lnSpc>
                <a:spcPct val="100000"/>
              </a:lnSpc>
              <a:spcBef>
                <a:spcPts val="340"/>
              </a:spcBef>
            </a:pPr>
            <a:r>
              <a:rPr b="0" lang="fr-FR" sz="1700" spc="-1" strike="noStrike">
                <a:solidFill>
                  <a:srgbClr val="0071b9"/>
                </a:solidFill>
                <a:latin typeface="Arial"/>
              </a:rPr>
              <a:t> </a:t>
            </a:r>
            <a:endParaRPr b="0" lang="fr-FR" sz="1700" spc="-1" strike="noStrike">
              <a:solidFill>
                <a:srgbClr val="0071b9"/>
              </a:solidFill>
              <a:latin typeface="Arial"/>
            </a:endParaRPr>
          </a:p>
        </p:txBody>
      </p:sp>
      <p:pic>
        <p:nvPicPr>
          <p:cNvPr id="120" name="Image 3"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1" name="Table 1"/>
          <p:cNvGraphicFramePr/>
          <p:nvPr/>
        </p:nvGraphicFramePr>
        <p:xfrm>
          <a:off x="285840" y="831240"/>
          <a:ext cx="11651040" cy="5005800"/>
        </p:xfrm>
        <a:graphic>
          <a:graphicData uri="http://schemas.openxmlformats.org/drawingml/2006/table">
            <a:tbl>
              <a:tblPr/>
              <a:tblGrid>
                <a:gridCol w="6127920"/>
                <a:gridCol w="2480400"/>
                <a:gridCol w="3042720"/>
              </a:tblGrid>
              <a:tr h="442080">
                <a:tc>
                  <a:txBody>
                    <a:bodyPr/>
                    <a:p>
                      <a:pPr>
                        <a:lnSpc>
                          <a:spcPct val="100000"/>
                        </a:lnSpc>
                      </a:pPr>
                      <a:r>
                        <a:rPr b="1" lang="fr-FR" sz="1600" spc="-1" strike="noStrike">
                          <a:solidFill>
                            <a:srgbClr val="ffffff"/>
                          </a:solidFill>
                          <a:latin typeface="Arial"/>
                        </a:rPr>
                        <a:t>PRINCIPALES ACTIONS ELIGIBLES</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600" spc="-1" strike="noStrike">
                          <a:solidFill>
                            <a:srgbClr val="ffffff"/>
                          </a:solidFill>
                          <a:latin typeface="Arial"/>
                        </a:rPr>
                        <a:t>BENEFICIAIRES</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600" spc="-1" strike="noStrike">
                          <a:solidFill>
                            <a:srgbClr val="ffffff"/>
                          </a:solidFill>
                          <a:latin typeface="Arial"/>
                        </a:rPr>
                        <a:t>AIDE MAX REGION</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r>
              <a:tr h="4563720">
                <a:tc>
                  <a:txBody>
                    <a:bodyPr/>
                    <a:p>
                      <a:pPr marL="285840" indent="-285480">
                        <a:lnSpc>
                          <a:spcPct val="100000"/>
                        </a:lnSpc>
                        <a:buClr>
                          <a:srgbClr val="000000"/>
                        </a:buClr>
                        <a:buFont typeface="StarSymbol"/>
                        <a:buChar char="-"/>
                      </a:pPr>
                      <a:r>
                        <a:rPr b="0" lang="fr-FR" sz="1600" spc="-1" strike="noStrike">
                          <a:solidFill>
                            <a:srgbClr val="000000"/>
                          </a:solidFill>
                          <a:latin typeface="Arial"/>
                        </a:rPr>
                        <a:t>Elaboration d’une démarche de management des fluides comprenant un programme de travaux associés</a:t>
                      </a:r>
                      <a:endParaRPr b="0" lang="fr-FR" sz="1600" spc="-1" strike="noStrike">
                        <a:latin typeface="Arial"/>
                      </a:endParaRPr>
                    </a:p>
                    <a:p>
                      <a:pPr>
                        <a:lnSpc>
                          <a:spcPct val="100000"/>
                        </a:lnSpc>
                      </a:pPr>
                      <a:endParaRPr b="0" lang="fr-FR" sz="1600" spc="-1" strike="noStrike">
                        <a:latin typeface="Arial"/>
                      </a:endParaRPr>
                    </a:p>
                    <a:p>
                      <a:pPr marL="285840" indent="-285480">
                        <a:lnSpc>
                          <a:spcPct val="100000"/>
                        </a:lnSpc>
                        <a:buClr>
                          <a:srgbClr val="000000"/>
                        </a:buClr>
                        <a:buFont typeface="StarSymbol"/>
                        <a:buChar char="-"/>
                      </a:pPr>
                      <a:r>
                        <a:rPr b="0" lang="fr-FR" sz="1600" spc="-1" strike="noStrike">
                          <a:solidFill>
                            <a:srgbClr val="000000"/>
                          </a:solidFill>
                          <a:latin typeface="Arial"/>
                        </a:rPr>
                        <a:t>Investissements matériels et « petits » travaux (compteurs, détecteurs, isolants, équipements en chaufferie..) issu d’une démarche de management des fluides sur tout ou partie d’un parc de bâtiments et comprenant une identification des gains énergétiques escomptés. La mise en œuvre des travaux doit également s’accompagner d’une démarche de management des fluides.</a:t>
                      </a:r>
                      <a:endParaRPr b="0" lang="fr-FR" sz="1600" spc="-1" strike="noStrike">
                        <a:latin typeface="Arial"/>
                      </a:endParaRPr>
                    </a:p>
                    <a:p>
                      <a:pPr>
                        <a:lnSpc>
                          <a:spcPct val="100000"/>
                        </a:lnSpc>
                      </a:pPr>
                      <a:endParaRPr b="0" lang="fr-FR" sz="1600" spc="-1" strike="noStrike">
                        <a:latin typeface="Arial"/>
                      </a:endParaRPr>
                    </a:p>
                    <a:p>
                      <a:pPr marL="285840" indent="-285480">
                        <a:lnSpc>
                          <a:spcPct val="100000"/>
                        </a:lnSpc>
                        <a:buClr>
                          <a:srgbClr val="000000"/>
                        </a:buClr>
                        <a:buFont typeface="StarSymbol"/>
                        <a:buChar char="-"/>
                      </a:pPr>
                      <a:r>
                        <a:rPr b="0" lang="fr-FR" sz="1600" spc="-1" strike="noStrike">
                          <a:solidFill>
                            <a:srgbClr val="000000"/>
                          </a:solidFill>
                          <a:latin typeface="Arial"/>
                        </a:rPr>
                        <a:t>Démarche de certification ISO 50 001 ou de labellisation Cit’ergies</a:t>
                      </a:r>
                      <a:endParaRPr b="0" lang="fr-FR" sz="1600" spc="-1" strike="noStrike">
                        <a:latin typeface="Arial"/>
                      </a:endParaRPr>
                    </a:p>
                    <a:p>
                      <a:pPr>
                        <a:lnSpc>
                          <a:spcPct val="100000"/>
                        </a:lnSpc>
                      </a:pP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marL="285840" indent="-285480">
                        <a:lnSpc>
                          <a:spcPct val="100000"/>
                        </a:lnSpc>
                        <a:buClr>
                          <a:srgbClr val="000000"/>
                        </a:buClr>
                        <a:buFont typeface="StarSymbol"/>
                        <a:buChar char="-"/>
                      </a:pPr>
                      <a:r>
                        <a:rPr b="0" lang="fr-FR" sz="1600" spc="-1" strike="noStrike">
                          <a:solidFill>
                            <a:srgbClr val="000000"/>
                          </a:solidFill>
                          <a:latin typeface="Arial"/>
                        </a:rPr>
                        <a:t>Collectivités, </a:t>
                      </a:r>
                      <a:endParaRPr b="0" lang="fr-FR" sz="1600" spc="-1" strike="noStrike">
                        <a:latin typeface="Arial"/>
                      </a:endParaRPr>
                    </a:p>
                    <a:p>
                      <a:pPr marL="285840" indent="-285480">
                        <a:lnSpc>
                          <a:spcPct val="100000"/>
                        </a:lnSpc>
                        <a:buClr>
                          <a:srgbClr val="000000"/>
                        </a:buClr>
                        <a:buFont typeface="StarSymbol"/>
                        <a:buChar char="-"/>
                      </a:pPr>
                      <a:r>
                        <a:rPr b="0" lang="fr-FR" sz="1600" spc="-1" strike="noStrike">
                          <a:solidFill>
                            <a:srgbClr val="000000"/>
                          </a:solidFill>
                          <a:latin typeface="Arial"/>
                        </a:rPr>
                        <a:t>EPCI, </a:t>
                      </a:r>
                      <a:endParaRPr b="0" lang="fr-FR" sz="1600" spc="-1" strike="noStrike">
                        <a:latin typeface="Arial"/>
                      </a:endParaRPr>
                    </a:p>
                    <a:p>
                      <a:pPr marL="285840" indent="-285480">
                        <a:lnSpc>
                          <a:spcPct val="100000"/>
                        </a:lnSpc>
                        <a:buClr>
                          <a:srgbClr val="000000"/>
                        </a:buClr>
                        <a:buFont typeface="StarSymbol"/>
                        <a:buChar char="-"/>
                      </a:pPr>
                      <a:r>
                        <a:rPr b="0" lang="fr-FR" sz="1600" spc="-1" strike="noStrike">
                          <a:solidFill>
                            <a:srgbClr val="000000"/>
                          </a:solidFill>
                          <a:latin typeface="Arial"/>
                        </a:rPr>
                        <a:t>EPA, </a:t>
                      </a:r>
                      <a:endParaRPr b="0" lang="fr-FR" sz="1600" spc="-1" strike="noStrike">
                        <a:latin typeface="Arial"/>
                      </a:endParaRPr>
                    </a:p>
                    <a:p>
                      <a:pPr marL="285840" indent="-285480">
                        <a:lnSpc>
                          <a:spcPct val="100000"/>
                        </a:lnSpc>
                        <a:buClr>
                          <a:srgbClr val="000000"/>
                        </a:buClr>
                        <a:buFont typeface="StarSymbol"/>
                        <a:buChar char="-"/>
                      </a:pPr>
                      <a:r>
                        <a:rPr b="0" lang="fr-FR" sz="1600" spc="-1" strike="noStrike">
                          <a:solidFill>
                            <a:srgbClr val="000000"/>
                          </a:solidFill>
                          <a:latin typeface="Arial"/>
                        </a:rPr>
                        <a:t>Syndicats intercommunaux </a:t>
                      </a:r>
                      <a:endParaRPr b="0" lang="fr-FR" sz="1600" spc="-1" strike="noStrike">
                        <a:latin typeface="Arial"/>
                      </a:endParaRPr>
                    </a:p>
                    <a:p>
                      <a:pPr marL="285840" indent="-285480">
                        <a:lnSpc>
                          <a:spcPct val="100000"/>
                        </a:lnSpc>
                        <a:buClr>
                          <a:srgbClr val="000000"/>
                        </a:buClr>
                        <a:buFont typeface="StarSymbol"/>
                        <a:buChar char="-"/>
                      </a:pPr>
                      <a:r>
                        <a:rPr b="0" lang="fr-FR" sz="1600" spc="-1" strike="noStrike">
                          <a:solidFill>
                            <a:srgbClr val="000000"/>
                          </a:solidFill>
                          <a:latin typeface="Arial"/>
                        </a:rPr>
                        <a:t>toutes structures publiques gestionnaires d’un patrimoine tertiaire public.</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nchor="ctr"/>
                    <a:p>
                      <a:pPr algn="ctr">
                        <a:lnSpc>
                          <a:spcPct val="100000"/>
                        </a:lnSpc>
                      </a:pPr>
                      <a:r>
                        <a:rPr b="0" lang="fr-FR" sz="1600" spc="-1" strike="noStrike">
                          <a:solidFill>
                            <a:srgbClr val="000000"/>
                          </a:solidFill>
                          <a:latin typeface="Arial"/>
                        </a:rPr>
                        <a:t>Au maximum 80 % des dépenses éligibles* : </a:t>
                      </a:r>
                      <a:endParaRPr b="0" lang="fr-FR" sz="1600" spc="-1" strike="noStrike">
                        <a:latin typeface="Arial"/>
                      </a:endParaRPr>
                    </a:p>
                    <a:p>
                      <a:pPr algn="ctr">
                        <a:lnSpc>
                          <a:spcPct val="100000"/>
                        </a:lnSpc>
                      </a:pPr>
                      <a:r>
                        <a:rPr b="0" lang="fr-FR" sz="1600" spc="-1" strike="noStrike">
                          <a:solidFill>
                            <a:srgbClr val="000000"/>
                          </a:solidFill>
                          <a:latin typeface="Arial"/>
                        </a:rPr>
                        <a:t>Prestations de conseils + Etude de faisabilité + Investissements matériels</a:t>
                      </a:r>
                      <a:endParaRPr b="0" lang="fr-FR" sz="1600" spc="-1" strike="noStrike">
                        <a:latin typeface="Arial"/>
                      </a:endParaRPr>
                    </a:p>
                    <a:p>
                      <a:pPr algn="ctr">
                        <a:lnSpc>
                          <a:spcPct val="100000"/>
                        </a:lnSpc>
                      </a:pPr>
                      <a:endParaRPr b="0" lang="fr-FR" sz="1600" spc="-1" strike="noStrike">
                        <a:latin typeface="Arial"/>
                      </a:endParaRPr>
                    </a:p>
                    <a:p>
                      <a:pPr algn="ctr">
                        <a:lnSpc>
                          <a:spcPct val="100000"/>
                        </a:lnSpc>
                      </a:pPr>
                      <a:r>
                        <a:rPr b="0" lang="fr-FR" sz="1600" spc="-1" strike="noStrike">
                          <a:solidFill>
                            <a:srgbClr val="000000"/>
                          </a:solidFill>
                          <a:latin typeface="Arial"/>
                        </a:rPr>
                        <a:t>Ce taux restera exceptionnel, la priorité sera donnée aux projets bénéficiant de cofinancements publics.</a:t>
                      </a:r>
                      <a:endParaRPr b="0" lang="fr-FR" sz="1600" spc="-1" strike="noStrike">
                        <a:latin typeface="Arial"/>
                      </a:endParaRPr>
                    </a:p>
                    <a:p>
                      <a:pPr algn="ctr">
                        <a:lnSpc>
                          <a:spcPct val="100000"/>
                        </a:lnSpc>
                      </a:pPr>
                      <a:endParaRPr b="0" lang="fr-FR" sz="1600" spc="-1" strike="noStrike">
                        <a:latin typeface="Arial"/>
                      </a:endParaRPr>
                    </a:p>
                    <a:p>
                      <a:pPr algn="ctr">
                        <a:lnSpc>
                          <a:spcPct val="100000"/>
                        </a:lnSpc>
                      </a:pPr>
                      <a:endParaRPr b="0" lang="fr-FR" sz="1600" spc="-1" strike="noStrike">
                        <a:latin typeface="Arial"/>
                      </a:endParaRPr>
                    </a:p>
                    <a:p>
                      <a:pPr algn="ctr">
                        <a:lnSpc>
                          <a:spcPct val="100000"/>
                        </a:lnSpc>
                      </a:pPr>
                      <a:r>
                        <a:rPr b="0" lang="fr-FR" sz="1200" spc="-1" strike="noStrike">
                          <a:solidFill>
                            <a:srgbClr val="000000"/>
                          </a:solidFill>
                          <a:latin typeface="Arial"/>
                        </a:rPr>
                        <a:t>* Le taux d’aide pourra varier en fonction de la nature de l’opération (régime d’aide)  et de sa cible</a:t>
                      </a:r>
                      <a:endParaRPr b="0" lang="fr-FR"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r>
            </a:tbl>
          </a:graphicData>
        </a:graphic>
      </p:graphicFrame>
      <p:sp>
        <p:nvSpPr>
          <p:cNvPr id="122" name="TextShape 2"/>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REDUCTION DES CONSOMMATIONS DES BATIMENTS TERTIAIRES</a:t>
            </a:r>
            <a:endParaRPr b="0" lang="fr-FR" sz="1800" spc="-1" strike="noStrike">
              <a:solidFill>
                <a:srgbClr val="000000"/>
              </a:solidFill>
              <a:latin typeface="Arial"/>
            </a:endParaRPr>
          </a:p>
        </p:txBody>
      </p:sp>
      <p:pic>
        <p:nvPicPr>
          <p:cNvPr id="123" name="Image 4"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285840" y="839880"/>
            <a:ext cx="11395080" cy="5017320"/>
          </a:xfrm>
          <a:prstGeom prst="rect">
            <a:avLst/>
          </a:prstGeom>
          <a:noFill/>
          <a:ln>
            <a:noFill/>
          </a:ln>
        </p:spPr>
        <p:txBody>
          <a:bodyPr>
            <a:normAutofit/>
          </a:bodyPr>
          <a:p>
            <a:pPr>
              <a:lnSpc>
                <a:spcPct val="100000"/>
              </a:lnSpc>
              <a:spcBef>
                <a:spcPts val="360"/>
              </a:spcBef>
            </a:pPr>
            <a:r>
              <a:rPr b="1" lang="fr-FR" sz="1800" spc="-1" strike="noStrike">
                <a:solidFill>
                  <a:srgbClr val="0071b9"/>
                </a:solidFill>
                <a:latin typeface="Arial"/>
              </a:rPr>
              <a:t>2- Création de groupements de commande pour réduire les coûts des petits travaux rentables dans les bâtiments publics tertiaires</a:t>
            </a:r>
            <a:endParaRPr b="0" lang="fr-FR" sz="1800" spc="-1" strike="noStrike">
              <a:solidFill>
                <a:srgbClr val="0071b9"/>
              </a:solidFill>
              <a:latin typeface="Arial"/>
            </a:endParaRPr>
          </a:p>
          <a:p>
            <a:pPr marL="961920">
              <a:lnSpc>
                <a:spcPct val="100000"/>
              </a:lnSpc>
              <a:spcBef>
                <a:spcPts val="360"/>
              </a:spcBef>
            </a:pPr>
            <a:endParaRPr b="0" lang="fr-FR" sz="1800" spc="-1" strike="noStrike">
              <a:solidFill>
                <a:srgbClr val="0071b9"/>
              </a:solidFill>
              <a:latin typeface="Arial"/>
            </a:endParaRPr>
          </a:p>
          <a:p>
            <a:pPr algn="just">
              <a:lnSpc>
                <a:spcPct val="100000"/>
              </a:lnSpc>
              <a:spcBef>
                <a:spcPts val="360"/>
              </a:spcBef>
              <a:spcAft>
                <a:spcPts val="601"/>
              </a:spcAft>
            </a:pPr>
            <a:r>
              <a:rPr b="0" lang="fr-FR" sz="1800" spc="-1" strike="noStrike">
                <a:solidFill>
                  <a:srgbClr val="0071b9"/>
                </a:solidFill>
                <a:latin typeface="Arial"/>
              </a:rPr>
              <a:t>Création de groupements de commande pour réduire les coûts des petits travaux rentables dans les bâtiments publics tertiaires</a:t>
            </a:r>
            <a:endParaRPr b="0" lang="fr-FR" sz="1800" spc="-1" strike="noStrike">
              <a:solidFill>
                <a:srgbClr val="0071b9"/>
              </a:solidFill>
              <a:latin typeface="Arial"/>
            </a:endParaRPr>
          </a:p>
          <a:p>
            <a:pPr algn="just">
              <a:lnSpc>
                <a:spcPct val="100000"/>
              </a:lnSpc>
              <a:spcBef>
                <a:spcPts val="360"/>
              </a:spcBef>
              <a:spcAft>
                <a:spcPts val="601"/>
              </a:spcAft>
            </a:pPr>
            <a:endParaRPr b="0" lang="fr-FR" sz="1800" spc="-1" strike="noStrike">
              <a:solidFill>
                <a:srgbClr val="0071b9"/>
              </a:solidFill>
              <a:latin typeface="Arial"/>
            </a:endParaRPr>
          </a:p>
          <a:p>
            <a:pPr algn="just">
              <a:lnSpc>
                <a:spcPct val="100000"/>
              </a:lnSpc>
              <a:spcBef>
                <a:spcPts val="360"/>
              </a:spcBef>
              <a:spcAft>
                <a:spcPts val="601"/>
              </a:spcAft>
            </a:pPr>
            <a:r>
              <a:rPr b="0" lang="fr-FR" sz="1800" spc="-1" strike="noStrike">
                <a:solidFill>
                  <a:srgbClr val="0071b9"/>
                </a:solidFill>
                <a:latin typeface="Arial"/>
              </a:rPr>
              <a:t>Créer et faire fonctionner un système d’achat groupé pour la réalisation de travaux de maintenance rentables rapidement (ex : combles) dans les bâtiments tertiaires publics.</a:t>
            </a:r>
            <a:endParaRPr b="0" lang="fr-FR" sz="1800" spc="-1" strike="noStrike">
              <a:solidFill>
                <a:srgbClr val="0071b9"/>
              </a:solidFill>
              <a:latin typeface="Arial"/>
            </a:endParaRPr>
          </a:p>
          <a:p>
            <a:pPr algn="just">
              <a:lnSpc>
                <a:spcPct val="100000"/>
              </a:lnSpc>
              <a:spcBef>
                <a:spcPts val="360"/>
              </a:spcBef>
              <a:spcAft>
                <a:spcPts val="601"/>
              </a:spcAft>
            </a:pPr>
            <a:endParaRPr b="0" lang="fr-FR" sz="1800" spc="-1" strike="noStrike">
              <a:solidFill>
                <a:srgbClr val="0071b9"/>
              </a:solidFill>
              <a:latin typeface="Arial"/>
            </a:endParaRPr>
          </a:p>
          <a:p>
            <a:pPr algn="just">
              <a:lnSpc>
                <a:spcPct val="100000"/>
              </a:lnSpc>
              <a:spcBef>
                <a:spcPts val="360"/>
              </a:spcBef>
              <a:spcAft>
                <a:spcPts val="601"/>
              </a:spcAft>
            </a:pPr>
            <a:r>
              <a:rPr b="0" lang="fr-FR" sz="1800" spc="-1" strike="noStrike">
                <a:solidFill>
                  <a:srgbClr val="0071b9"/>
                </a:solidFill>
                <a:latin typeface="Arial"/>
              </a:rPr>
              <a:t>Il s’agit de travaux relevant de la maintenance des bâtiments : isolation de combles perdues sur dalle béton, calorifugeage de réseaux d’eau chaude (dans les locaux non chauffés, en chaufferie ou entre bâtiments), relamping (remplacement des ampoules et luminaires par des équipements récents économes) …</a:t>
            </a:r>
            <a:endParaRPr b="0" lang="fr-FR" sz="1800" spc="-1" strike="noStrike">
              <a:solidFill>
                <a:srgbClr val="0071b9"/>
              </a:solidFill>
              <a:latin typeface="Arial"/>
            </a:endParaRPr>
          </a:p>
        </p:txBody>
      </p:sp>
      <p:sp>
        <p:nvSpPr>
          <p:cNvPr id="125" name="TextShape 2"/>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REDUCTION DES CONSOMMATIONS DES BATIMENTS TERTIAIRES</a:t>
            </a:r>
            <a:endParaRPr b="0" lang="fr-FR" sz="1800" spc="-1" strike="noStrike">
              <a:solidFill>
                <a:srgbClr val="000000"/>
              </a:solidFill>
              <a:latin typeface="Arial"/>
            </a:endParaRPr>
          </a:p>
        </p:txBody>
      </p:sp>
      <p:pic>
        <p:nvPicPr>
          <p:cNvPr id="126" name="Image 3"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7" name="Table 1"/>
          <p:cNvGraphicFramePr/>
          <p:nvPr/>
        </p:nvGraphicFramePr>
        <p:xfrm>
          <a:off x="309240" y="866520"/>
          <a:ext cx="11527920" cy="4242600"/>
        </p:xfrm>
        <a:graphic>
          <a:graphicData uri="http://schemas.openxmlformats.org/drawingml/2006/table">
            <a:tbl>
              <a:tblPr/>
              <a:tblGrid>
                <a:gridCol w="3557160"/>
                <a:gridCol w="2656800"/>
                <a:gridCol w="2656800"/>
                <a:gridCol w="2657160"/>
              </a:tblGrid>
              <a:tr h="303480">
                <a:tc>
                  <a:txBody>
                    <a:bodyPr/>
                    <a:p>
                      <a:pPr>
                        <a:lnSpc>
                          <a:spcPct val="100000"/>
                        </a:lnSpc>
                      </a:pPr>
                      <a:r>
                        <a:rPr b="1" lang="fr-FR" sz="1500" spc="-1" strike="noStrike">
                          <a:solidFill>
                            <a:srgbClr val="ffffff"/>
                          </a:solidFill>
                          <a:latin typeface="Arial"/>
                        </a:rPr>
                        <a:t>PRINCIPALES ACTIONS ELIGIBLES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BENEFICIAIRES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AUTRES CONDITIONS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AIDE MAX REGION</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r>
              <a:tr h="4754160">
                <a:tc>
                  <a:txBody>
                    <a:bodyPr/>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AMO pour montage du dispositif (ingénierie technique et financière, élaboration pièces d’appel d’offres, analyse appels d’offres, négociation des CEE …)</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Montage du dispositif réalisé en interne par la structure</a:t>
                      </a: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Travaux : la Région, au regard des résultats envisagés par le dispositif, pourra décider de contribuer au financement des travaux afin de faire baisser les coûts de prestation.</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marL="285840" indent="-285480">
                        <a:lnSpc>
                          <a:spcPct val="100000"/>
                        </a:lnSpc>
                        <a:buClr>
                          <a:srgbClr val="000000"/>
                        </a:buClr>
                        <a:buFont typeface="Arial"/>
                        <a:buChar char="-"/>
                      </a:pPr>
                      <a:r>
                        <a:rPr b="0" lang="fr-FR" sz="1400" spc="-1" strike="noStrike">
                          <a:solidFill>
                            <a:srgbClr val="000000"/>
                          </a:solidFill>
                          <a:latin typeface="Arial"/>
                        </a:rPr>
                        <a:t>Collectivités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Toutes structures publiques, Associations,</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Chambres consulaires, Organisations professionnelles (constituées en syndicat ou associations). </a:t>
                      </a:r>
                      <a:endParaRPr b="0" lang="fr-FR" sz="1400" spc="-1" strike="noStrike">
                        <a:latin typeface="Arial"/>
                      </a:endParaRPr>
                    </a:p>
                    <a:p>
                      <a:pPr>
                        <a:lnSpc>
                          <a:spcPct val="100000"/>
                        </a:lnSpc>
                      </a:pPr>
                      <a:endParaRPr b="0" lang="fr-FR" sz="1400" spc="-1" strike="noStrike">
                        <a:latin typeface="Arial"/>
                      </a:endParaRPr>
                    </a:p>
                    <a:p>
                      <a:pPr algn="ctr">
                        <a:lnSpc>
                          <a:spcPct val="100000"/>
                        </a:lnSpc>
                      </a:pPr>
                      <a:r>
                        <a:rPr b="0" lang="fr-FR" sz="1400" spc="-1" strike="noStrike">
                          <a:solidFill>
                            <a:srgbClr val="000000"/>
                          </a:solidFill>
                          <a:latin typeface="Arial"/>
                        </a:rPr>
                        <a:t>Attention les destinataires du dispositif d’achat groupé doivent être des maîtres d’ouvrages publics.</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marL="285840" indent="-285480">
                        <a:lnSpc>
                          <a:spcPct val="100000"/>
                        </a:lnSpc>
                        <a:buClr>
                          <a:srgbClr val="000000"/>
                        </a:buClr>
                        <a:buFont typeface="Arial"/>
                        <a:buChar char="-"/>
                      </a:pPr>
                      <a:r>
                        <a:rPr b="0" lang="fr-FR" sz="1400" spc="-1" strike="noStrike">
                          <a:solidFill>
                            <a:srgbClr val="000000"/>
                          </a:solidFill>
                          <a:latin typeface="Arial"/>
                        </a:rPr>
                        <a:t>avoir un coordinateur du groupement</a:t>
                      </a:r>
                      <a:endParaRPr b="0" lang="fr-FR" sz="1400" spc="-1" strike="noStrike">
                        <a:latin typeface="Arial"/>
                      </a:endParaRPr>
                    </a:p>
                    <a:p>
                      <a:pPr>
                        <a:lnSpc>
                          <a:spcPct val="100000"/>
                        </a:lnSpc>
                      </a:pP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proposer des éco-matériaux  pour l’isolation de combles avec une performance d’isolation R&gt;7.5 en zone H3 et R&gt;10 en zone H1 et H2</a:t>
                      </a:r>
                      <a:endParaRPr b="0" lang="fr-FR" sz="1400" spc="-1" strike="noStrike">
                        <a:latin typeface="Arial"/>
                      </a:endParaRPr>
                    </a:p>
                    <a:p>
                      <a:pPr>
                        <a:lnSpc>
                          <a:spcPct val="100000"/>
                        </a:lnSpc>
                      </a:pP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intégrer la valorisation des CEE et d’autres aides financières pour réduire les coûts </a:t>
                      </a:r>
                      <a:endParaRPr b="0" lang="fr-FR" sz="1400" spc="-1" strike="noStrike">
                        <a:latin typeface="Arial"/>
                      </a:endParaRPr>
                    </a:p>
                    <a:p>
                      <a:pPr>
                        <a:lnSpc>
                          <a:spcPct val="100000"/>
                        </a:lnSpc>
                      </a:pP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intégrer la pose ainsi que les éventuelles déposes des équipements vétustes en place.</a:t>
                      </a:r>
                      <a:endParaRPr b="0" lang="fr-FR" sz="1400" spc="-1" strike="noStrike">
                        <a:latin typeface="Arial"/>
                      </a:endParaRPr>
                    </a:p>
                    <a:p>
                      <a:pPr>
                        <a:lnSpc>
                          <a:spcPct val="100000"/>
                        </a:lnSpc>
                      </a:pP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nchor="ctr"/>
                    <a:p>
                      <a:pPr algn="ctr">
                        <a:lnSpc>
                          <a:spcPct val="100000"/>
                        </a:lnSpc>
                      </a:pPr>
                      <a:r>
                        <a:rPr b="0" lang="fr-FR" sz="1400" spc="-1" strike="noStrike" u="sng">
                          <a:solidFill>
                            <a:srgbClr val="000000"/>
                          </a:solidFill>
                          <a:uFillTx/>
                          <a:latin typeface="Arial"/>
                        </a:rPr>
                        <a:t>Collectivités / Associations: </a:t>
                      </a:r>
                      <a:endParaRPr b="0" lang="fr-FR" sz="1400" spc="-1" strike="noStrike">
                        <a:latin typeface="Arial"/>
                      </a:endParaRPr>
                    </a:p>
                    <a:p>
                      <a:pPr algn="ctr">
                        <a:lnSpc>
                          <a:spcPct val="100000"/>
                        </a:lnSpc>
                      </a:pPr>
                      <a:r>
                        <a:rPr b="0" lang="fr-FR" sz="1400" spc="-1" strike="noStrike">
                          <a:solidFill>
                            <a:srgbClr val="000000"/>
                          </a:solidFill>
                          <a:latin typeface="Arial"/>
                        </a:rPr>
                        <a:t>Au maximum 80 %* des dépenses éligibles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u="sng">
                          <a:solidFill>
                            <a:srgbClr val="000000"/>
                          </a:solidFill>
                          <a:uFillTx/>
                          <a:latin typeface="Arial"/>
                        </a:rPr>
                        <a:t> </a:t>
                      </a:r>
                      <a:r>
                        <a:rPr b="0" lang="fr-FR" sz="1400" spc="-1" strike="noStrike" u="sng">
                          <a:solidFill>
                            <a:srgbClr val="000000"/>
                          </a:solidFill>
                          <a:uFillTx/>
                          <a:latin typeface="Arial"/>
                        </a:rPr>
                        <a:t>Entreprises / Chambres Consulaires</a:t>
                      </a:r>
                      <a:endParaRPr b="0" lang="fr-FR" sz="1400" spc="-1" strike="noStrike">
                        <a:latin typeface="Arial"/>
                      </a:endParaRPr>
                    </a:p>
                    <a:p>
                      <a:pPr algn="ctr">
                        <a:lnSpc>
                          <a:spcPct val="100000"/>
                        </a:lnSpc>
                      </a:pPr>
                      <a:r>
                        <a:rPr b="0" lang="fr-FR" sz="1400" spc="-1" strike="noStrike">
                          <a:solidFill>
                            <a:srgbClr val="000000"/>
                          </a:solidFill>
                          <a:latin typeface="Arial"/>
                        </a:rPr>
                        <a:t>Au maximum 70 %* des dépenses éligibles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u="sng">
                          <a:solidFill>
                            <a:srgbClr val="000000"/>
                          </a:solidFill>
                          <a:uFillTx/>
                          <a:latin typeface="Arial"/>
                        </a:rPr>
                        <a:t>Dépenses Eligibles</a:t>
                      </a:r>
                      <a:endParaRPr b="0" lang="fr-FR" sz="1400" spc="-1" strike="noStrike">
                        <a:latin typeface="Arial"/>
                      </a:endParaRPr>
                    </a:p>
                    <a:p>
                      <a:pPr algn="ctr">
                        <a:lnSpc>
                          <a:spcPct val="100000"/>
                        </a:lnSpc>
                      </a:pPr>
                      <a:r>
                        <a:rPr b="0" lang="fr-FR" sz="1400" spc="-1" strike="noStrike">
                          <a:solidFill>
                            <a:srgbClr val="000000"/>
                          </a:solidFill>
                          <a:latin typeface="Arial"/>
                        </a:rPr>
                        <a:t>actions d’animation et d’ingénierie + prestations de conseils  + étude de faisabilité + travaux</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a:solidFill>
                            <a:srgbClr val="000000"/>
                          </a:solidFill>
                          <a:latin typeface="Arial"/>
                        </a:rPr>
                        <a:t>Ce taux restera exceptionnel, la priorité sera donnée aux projets bénéficiant de cofinancements publics.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100" spc="-1" strike="noStrike">
                          <a:solidFill>
                            <a:srgbClr val="000000"/>
                          </a:solidFill>
                          <a:latin typeface="Arial"/>
                        </a:rPr>
                        <a:t>* Le taux d’aide pourra varier en fonction de la nature de l’opération (régime d’aide)  et de sa cible</a:t>
                      </a:r>
                      <a:endParaRPr b="0" lang="fr-FR" sz="1100" spc="-1" strike="noStrike">
                        <a:latin typeface="Arial"/>
                      </a:endParaRPr>
                    </a:p>
                    <a:p>
                      <a:pPr algn="ctr">
                        <a:lnSpc>
                          <a:spcPct val="100000"/>
                        </a:lnSpc>
                      </a:pPr>
                      <a:endParaRPr b="0" lang="fr-FR"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r>
            </a:tbl>
          </a:graphicData>
        </a:graphic>
      </p:graphicFrame>
      <p:sp>
        <p:nvSpPr>
          <p:cNvPr id="128" name="TextShape 2"/>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REDUCTION DES CONSOMMATIONS DES BATIMENTS TERTIAIRES</a:t>
            </a:r>
            <a:endParaRPr b="0" lang="fr-FR" sz="1800" spc="-1" strike="noStrike">
              <a:solidFill>
                <a:srgbClr val="000000"/>
              </a:solidFill>
              <a:latin typeface="Arial"/>
            </a:endParaRPr>
          </a:p>
        </p:txBody>
      </p:sp>
      <p:pic>
        <p:nvPicPr>
          <p:cNvPr id="129" name="Image 4"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285840" y="839880"/>
            <a:ext cx="11395080" cy="5017320"/>
          </a:xfrm>
          <a:prstGeom prst="rect">
            <a:avLst/>
          </a:prstGeom>
          <a:noFill/>
          <a:ln>
            <a:noFill/>
          </a:ln>
        </p:spPr>
        <p:txBody>
          <a:bodyPr>
            <a:normAutofit/>
          </a:bodyPr>
          <a:p>
            <a:pPr>
              <a:lnSpc>
                <a:spcPct val="100000"/>
              </a:lnSpc>
              <a:spcBef>
                <a:spcPts val="360"/>
              </a:spcBef>
            </a:pPr>
            <a:r>
              <a:rPr b="1" lang="fr-FR" sz="1800" spc="-1" strike="noStrike">
                <a:solidFill>
                  <a:srgbClr val="0071b9"/>
                </a:solidFill>
                <a:latin typeface="Arial"/>
              </a:rPr>
              <a:t>3- Maîtriser les consommations des bâtiments dans le cadre de démarches territorialisées de management des fluides</a:t>
            </a:r>
            <a:endParaRPr b="0" lang="fr-FR" sz="1800" spc="-1" strike="noStrike">
              <a:solidFill>
                <a:srgbClr val="0071b9"/>
              </a:solidFill>
              <a:latin typeface="Arial"/>
            </a:endParaRPr>
          </a:p>
          <a:p>
            <a:pPr>
              <a:lnSpc>
                <a:spcPct val="100000"/>
              </a:lnSpc>
              <a:spcBef>
                <a:spcPts val="360"/>
              </a:spcBef>
            </a:pPr>
            <a:endParaRPr b="0" lang="fr-FR" sz="1800" spc="-1" strike="noStrike">
              <a:solidFill>
                <a:srgbClr val="0071b9"/>
              </a:solidFill>
              <a:latin typeface="Arial"/>
            </a:endParaRPr>
          </a:p>
          <a:p>
            <a:pPr algn="just">
              <a:lnSpc>
                <a:spcPct val="100000"/>
              </a:lnSpc>
              <a:spcBef>
                <a:spcPts val="360"/>
              </a:spcBef>
              <a:spcAft>
                <a:spcPts val="601"/>
              </a:spcAft>
            </a:pPr>
            <a:r>
              <a:rPr b="0" lang="fr-FR" sz="1800" spc="-1" strike="noStrike">
                <a:solidFill>
                  <a:srgbClr val="0071b9"/>
                </a:solidFill>
                <a:latin typeface="Arial"/>
              </a:rPr>
              <a:t>Les actions doivent permettre :</a:t>
            </a:r>
            <a:endParaRPr b="0" lang="fr-FR" sz="1800" spc="-1" strike="noStrike">
              <a:solidFill>
                <a:srgbClr val="0071b9"/>
              </a:solidFill>
              <a:latin typeface="Arial"/>
            </a:endParaRPr>
          </a:p>
          <a:p>
            <a:pPr algn="just">
              <a:lnSpc>
                <a:spcPct val="100000"/>
              </a:lnSpc>
              <a:spcBef>
                <a:spcPts val="360"/>
              </a:spcBef>
              <a:spcAft>
                <a:spcPts val="601"/>
              </a:spcAft>
            </a:pPr>
            <a:endParaRPr b="0" lang="fr-FR" sz="1800" spc="-1" strike="noStrike">
              <a:solidFill>
                <a:srgbClr val="0071b9"/>
              </a:solidFill>
              <a:latin typeface="Arial"/>
            </a:endParaRPr>
          </a:p>
          <a:p>
            <a:pPr marL="343080" indent="-342720" algn="just">
              <a:lnSpc>
                <a:spcPct val="100000"/>
              </a:lnSpc>
              <a:spcBef>
                <a:spcPts val="340"/>
              </a:spcBef>
              <a:spcAft>
                <a:spcPts val="601"/>
              </a:spcAft>
              <a:buClr>
                <a:srgbClr val="0071b9"/>
              </a:buClr>
              <a:buFont typeface="Arial"/>
              <a:buChar char="•"/>
            </a:pPr>
            <a:r>
              <a:rPr b="0" lang="fr-FR" sz="1700" spc="-1" strike="noStrike">
                <a:solidFill>
                  <a:srgbClr val="0071b9"/>
                </a:solidFill>
                <a:latin typeface="Arial"/>
              </a:rPr>
              <a:t>aux gestionnaires de bâtiments tertiaires privés de mutualiser des moyens afin de mieux connaître leur patrimoine, de mettre en œuvre un suivi des consommations réelles, d’identifier les gisements d’économies de fluides (énergie, eau), de développer leur compétence en conduite d’installations techniques (CVC) et de réaliser des économies de fluides par des actions à faible coût. </a:t>
            </a:r>
            <a:endParaRPr b="0" lang="fr-FR" sz="1700" spc="-1" strike="noStrike">
              <a:solidFill>
                <a:srgbClr val="0071b9"/>
              </a:solidFill>
              <a:latin typeface="Arial"/>
            </a:endParaRPr>
          </a:p>
          <a:p>
            <a:pPr algn="just">
              <a:lnSpc>
                <a:spcPct val="100000"/>
              </a:lnSpc>
              <a:spcBef>
                <a:spcPts val="340"/>
              </a:spcBef>
              <a:spcAft>
                <a:spcPts val="601"/>
              </a:spcAft>
            </a:pPr>
            <a:endParaRPr b="0" lang="fr-FR" sz="1700" spc="-1" strike="noStrike">
              <a:solidFill>
                <a:srgbClr val="0071b9"/>
              </a:solidFill>
              <a:latin typeface="Arial"/>
            </a:endParaRPr>
          </a:p>
          <a:p>
            <a:pPr marL="343080" indent="-342720" algn="just">
              <a:lnSpc>
                <a:spcPct val="100000"/>
              </a:lnSpc>
              <a:spcBef>
                <a:spcPts val="340"/>
              </a:spcBef>
              <a:spcAft>
                <a:spcPts val="601"/>
              </a:spcAft>
              <a:buClr>
                <a:srgbClr val="0071b9"/>
              </a:buClr>
              <a:buFont typeface="Arial"/>
              <a:buChar char="•"/>
            </a:pPr>
            <a:r>
              <a:rPr b="0" lang="fr-FR" sz="1700" spc="-1" strike="noStrike">
                <a:solidFill>
                  <a:srgbClr val="0071b9"/>
                </a:solidFill>
                <a:latin typeface="Arial"/>
              </a:rPr>
              <a:t>aux organismes publics menant des démarches territorialisées de transition énergétique (quartiers, zone d’activités, petite commune) d’élaborer une connaissance partagée (méthode de gouvernance avec les acteurs) des consommations d’un territoire et un plan d’actions ambitieux permettant de contribuer à l’objectif du Plan Climat Régional (réduction de 50% des consommations). </a:t>
            </a:r>
            <a:endParaRPr b="0" lang="fr-FR" sz="1700" spc="-1" strike="noStrike">
              <a:solidFill>
                <a:srgbClr val="0071b9"/>
              </a:solidFill>
              <a:latin typeface="Arial"/>
            </a:endParaRPr>
          </a:p>
        </p:txBody>
      </p:sp>
      <p:sp>
        <p:nvSpPr>
          <p:cNvPr id="131" name="TextShape 2"/>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REDUCTION DES CONSOMMATIONS DES BATIMENTS TERTIAIRES</a:t>
            </a:r>
            <a:endParaRPr b="0" lang="fr-FR" sz="1800" spc="-1" strike="noStrike">
              <a:solidFill>
                <a:srgbClr val="000000"/>
              </a:solidFill>
              <a:latin typeface="Arial"/>
            </a:endParaRPr>
          </a:p>
        </p:txBody>
      </p:sp>
      <p:pic>
        <p:nvPicPr>
          <p:cNvPr id="132" name="Image 3"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3" name="Table 1"/>
          <p:cNvGraphicFramePr/>
          <p:nvPr/>
        </p:nvGraphicFramePr>
        <p:xfrm>
          <a:off x="309240" y="866520"/>
          <a:ext cx="11527920" cy="4242600"/>
        </p:xfrm>
        <a:graphic>
          <a:graphicData uri="http://schemas.openxmlformats.org/drawingml/2006/table">
            <a:tbl>
              <a:tblPr/>
              <a:tblGrid>
                <a:gridCol w="3557160"/>
                <a:gridCol w="2656800"/>
                <a:gridCol w="2656800"/>
                <a:gridCol w="2657160"/>
              </a:tblGrid>
              <a:tr h="303480">
                <a:tc>
                  <a:txBody>
                    <a:bodyPr/>
                    <a:p>
                      <a:pPr>
                        <a:lnSpc>
                          <a:spcPct val="100000"/>
                        </a:lnSpc>
                      </a:pPr>
                      <a:r>
                        <a:rPr b="1" lang="fr-FR" sz="1500" spc="-1" strike="noStrike">
                          <a:solidFill>
                            <a:srgbClr val="ffffff"/>
                          </a:solidFill>
                          <a:latin typeface="Arial"/>
                        </a:rPr>
                        <a:t>PRINCIPALES ACTIONS ELIGIBLES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BENEFICIAIRES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AUTRES CONDITIONS</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c>
                  <a:txBody>
                    <a:bodyPr/>
                    <a:p>
                      <a:pPr>
                        <a:lnSpc>
                          <a:spcPct val="100000"/>
                        </a:lnSpc>
                      </a:pPr>
                      <a:r>
                        <a:rPr b="1" lang="fr-FR" sz="1500" spc="-1" strike="noStrike">
                          <a:solidFill>
                            <a:srgbClr val="ffffff"/>
                          </a:solidFill>
                          <a:latin typeface="Arial"/>
                        </a:rPr>
                        <a:t>AIDE MAX REGION</a:t>
                      </a:r>
                      <a:endParaRPr b="0" lang="fr-FR"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1b9"/>
                    </a:solidFill>
                  </a:tcPr>
                </a:tc>
              </a:tr>
              <a:tr h="4354560">
                <a:tc>
                  <a:txBody>
                    <a:bodyPr/>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Etude d’élaboration d’une démarche de management des fluides comprenant un programme de travaux associés pour rendre la démarche effective</a:t>
                      </a:r>
                      <a:endParaRPr b="0" lang="fr-FR" sz="1400" spc="-1" strike="noStrike">
                        <a:latin typeface="Arial"/>
                      </a:endParaRPr>
                    </a:p>
                    <a:p>
                      <a:pPr>
                        <a:lnSpc>
                          <a:spcPct val="100000"/>
                        </a:lnSpc>
                        <a:spcAft>
                          <a:spcPts val="601"/>
                        </a:spcAft>
                      </a:pP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Démarche de certification ISO 50 001 </a:t>
                      </a:r>
                      <a:endParaRPr b="0" lang="fr-FR" sz="1400" spc="-1" strike="noStrike">
                        <a:latin typeface="Arial"/>
                      </a:endParaRPr>
                    </a:p>
                    <a:p>
                      <a:pPr>
                        <a:lnSpc>
                          <a:spcPct val="100000"/>
                        </a:lnSpc>
                        <a:spcAft>
                          <a:spcPts val="601"/>
                        </a:spcAft>
                      </a:pPr>
                      <a:endParaRPr b="0" lang="fr-FR" sz="1400" spc="-1" strike="noStrike">
                        <a:latin typeface="Arial"/>
                      </a:endParaRPr>
                    </a:p>
                    <a:p>
                      <a:pPr marL="285840" indent="-285480">
                        <a:lnSpc>
                          <a:spcPct val="100000"/>
                        </a:lnSpc>
                        <a:spcAft>
                          <a:spcPts val="601"/>
                        </a:spcAft>
                        <a:buClr>
                          <a:srgbClr val="000000"/>
                        </a:buClr>
                        <a:buFont typeface="StarSymbol"/>
                        <a:buChar char="-"/>
                      </a:pPr>
                      <a:r>
                        <a:rPr b="0" lang="fr-FR" sz="1400" spc="-1" strike="noStrike">
                          <a:solidFill>
                            <a:srgbClr val="000000"/>
                          </a:solidFill>
                          <a:latin typeface="Arial"/>
                        </a:rPr>
                        <a:t>Audit énergétique sur un petit territoire avec démarche participative</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marL="285840" indent="-285480">
                        <a:lnSpc>
                          <a:spcPct val="100000"/>
                        </a:lnSpc>
                        <a:buClr>
                          <a:srgbClr val="000000"/>
                        </a:buClr>
                        <a:buFont typeface="Arial"/>
                        <a:buChar char="-"/>
                      </a:pPr>
                      <a:r>
                        <a:rPr b="0" lang="fr-FR" sz="1400" spc="-1" strike="noStrike">
                          <a:solidFill>
                            <a:srgbClr val="000000"/>
                          </a:solidFill>
                          <a:latin typeface="Arial"/>
                        </a:rPr>
                        <a:t>entreprises,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associations,</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organisations professionnelles (constituées en syndicat ou association),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chambres consulaires,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collectivités,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EPCI,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EPA,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Syndicats intercommunaux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Toutes structures publiques en charge de politiques de transition énergétique sur leurs territoires</a:t>
                      </a: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p>
                      <a:pPr marL="285840" indent="-285480">
                        <a:lnSpc>
                          <a:spcPct val="100000"/>
                        </a:lnSpc>
                        <a:buClr>
                          <a:srgbClr val="000000"/>
                        </a:buClr>
                        <a:buFont typeface="Arial"/>
                        <a:buChar char="-"/>
                      </a:pPr>
                      <a:r>
                        <a:rPr b="0" lang="fr-FR" sz="1400" spc="-1" strike="noStrike">
                          <a:solidFill>
                            <a:srgbClr val="000000"/>
                          </a:solidFill>
                          <a:latin typeface="Arial"/>
                        </a:rPr>
                        <a:t>avoir un coordinateur du groupement</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proposer des éco-matériaux  pour l’isolation de combles avec une performance d’isolation R&gt;7.5 en zone H3 et R&gt;10 en zone H1 et H2</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intégrer la valorisation des CEE et d’autres aides financières pour réduire les coûts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Arial"/>
                        </a:rPr>
                        <a:t>intégrer la pose ainsi que les éventuelles déposes des équipements vétustes en place.</a:t>
                      </a:r>
                      <a:endParaRPr b="0" lang="fr-FR" sz="1400" spc="-1" strike="noStrike">
                        <a:latin typeface="Arial"/>
                      </a:endParaRPr>
                    </a:p>
                    <a:p>
                      <a:pPr>
                        <a:lnSpc>
                          <a:spcPct val="100000"/>
                        </a:lnSpc>
                      </a:pP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c>
                  <a:txBody>
                    <a:bodyPr anchor="ctr"/>
                    <a:p>
                      <a:pPr algn="ctr">
                        <a:lnSpc>
                          <a:spcPct val="100000"/>
                        </a:lnSpc>
                      </a:pPr>
                      <a:r>
                        <a:rPr b="0" lang="fr-FR" sz="1400" spc="-1" strike="noStrike" u="sng">
                          <a:solidFill>
                            <a:srgbClr val="000000"/>
                          </a:solidFill>
                          <a:uFillTx/>
                          <a:latin typeface="Arial"/>
                        </a:rPr>
                        <a:t>Collectivités / Associations: </a:t>
                      </a:r>
                      <a:endParaRPr b="0" lang="fr-FR" sz="1400" spc="-1" strike="noStrike">
                        <a:latin typeface="Arial"/>
                      </a:endParaRPr>
                    </a:p>
                    <a:p>
                      <a:pPr algn="ctr">
                        <a:lnSpc>
                          <a:spcPct val="100000"/>
                        </a:lnSpc>
                      </a:pPr>
                      <a:r>
                        <a:rPr b="0" lang="fr-FR" sz="1400" spc="-1" strike="noStrike">
                          <a:solidFill>
                            <a:srgbClr val="000000"/>
                          </a:solidFill>
                          <a:latin typeface="Arial"/>
                        </a:rPr>
                        <a:t>Au maximum 80 %* des dépenses éligibles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u="sng">
                          <a:solidFill>
                            <a:srgbClr val="000000"/>
                          </a:solidFill>
                          <a:uFillTx/>
                          <a:latin typeface="Arial"/>
                        </a:rPr>
                        <a:t> </a:t>
                      </a:r>
                      <a:r>
                        <a:rPr b="0" lang="fr-FR" sz="1400" spc="-1" strike="noStrike" u="sng">
                          <a:solidFill>
                            <a:srgbClr val="000000"/>
                          </a:solidFill>
                          <a:uFillTx/>
                          <a:latin typeface="Arial"/>
                        </a:rPr>
                        <a:t>Entreprises / Chambres Consulaires</a:t>
                      </a:r>
                      <a:endParaRPr b="0" lang="fr-FR" sz="1400" spc="-1" strike="noStrike">
                        <a:latin typeface="Arial"/>
                      </a:endParaRPr>
                    </a:p>
                    <a:p>
                      <a:pPr algn="ctr">
                        <a:lnSpc>
                          <a:spcPct val="100000"/>
                        </a:lnSpc>
                      </a:pPr>
                      <a:r>
                        <a:rPr b="0" lang="fr-FR" sz="1400" spc="-1" strike="noStrike">
                          <a:solidFill>
                            <a:srgbClr val="000000"/>
                          </a:solidFill>
                          <a:latin typeface="Arial"/>
                        </a:rPr>
                        <a:t>Au maximum 70 %* des dépenses éligibles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u="sng">
                          <a:solidFill>
                            <a:srgbClr val="000000"/>
                          </a:solidFill>
                          <a:uFillTx/>
                          <a:latin typeface="Arial"/>
                        </a:rPr>
                        <a:t>Dépenses Eligibles</a:t>
                      </a:r>
                      <a:endParaRPr b="0" lang="fr-FR" sz="1400" spc="-1" strike="noStrike">
                        <a:latin typeface="Arial"/>
                      </a:endParaRPr>
                    </a:p>
                    <a:p>
                      <a:pPr algn="ctr">
                        <a:lnSpc>
                          <a:spcPct val="100000"/>
                        </a:lnSpc>
                      </a:pPr>
                      <a:r>
                        <a:rPr b="0" lang="fr-FR" sz="1400" spc="-1" strike="noStrike">
                          <a:solidFill>
                            <a:srgbClr val="000000"/>
                          </a:solidFill>
                          <a:latin typeface="Arial"/>
                        </a:rPr>
                        <a:t>prestations de conseils  + étude de faisabilité</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400" spc="-1" strike="noStrike">
                          <a:solidFill>
                            <a:srgbClr val="000000"/>
                          </a:solidFill>
                          <a:latin typeface="Arial"/>
                        </a:rPr>
                        <a:t>Ce taux restera exceptionnel, la priorité sera donnée aux projets bénéficiant de cofinancements publics.</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0" lang="fr-FR" sz="1100" spc="-1" strike="noStrike">
                          <a:solidFill>
                            <a:srgbClr val="000000"/>
                          </a:solidFill>
                          <a:latin typeface="Arial"/>
                        </a:rPr>
                        <a:t>* Le taux d’aide pourra varier en fonction de la nature de l’opération (régime d’aide)  et de sa cible</a:t>
                      </a:r>
                      <a:endParaRPr b="0" lang="fr-FR" sz="1100" spc="-1" strike="noStrike">
                        <a:latin typeface="Arial"/>
                      </a:endParaRPr>
                    </a:p>
                    <a:p>
                      <a:pPr algn="ctr">
                        <a:lnSpc>
                          <a:spcPct val="100000"/>
                        </a:lnSpc>
                      </a:pPr>
                      <a:endParaRPr b="0" lang="fr-FR"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d5e6"/>
                    </a:solidFill>
                  </a:tcPr>
                </a:tc>
              </a:tr>
            </a:tbl>
          </a:graphicData>
        </a:graphic>
      </p:graphicFrame>
      <p:sp>
        <p:nvSpPr>
          <p:cNvPr id="134" name="TextShape 2"/>
          <p:cNvSpPr txBox="1"/>
          <p:nvPr/>
        </p:nvSpPr>
        <p:spPr>
          <a:xfrm>
            <a:off x="623520" y="235440"/>
            <a:ext cx="11057400" cy="456840"/>
          </a:xfrm>
          <a:prstGeom prst="rect">
            <a:avLst/>
          </a:prstGeom>
          <a:noFill/>
          <a:ln>
            <a:noFill/>
          </a:ln>
        </p:spPr>
        <p:txBody>
          <a:bodyPr anchor="ctr"/>
          <a:p>
            <a:pPr>
              <a:lnSpc>
                <a:spcPct val="100000"/>
              </a:lnSpc>
            </a:pPr>
            <a:r>
              <a:rPr b="1" lang="fr-FR" sz="1800" spc="-1" strike="noStrike">
                <a:solidFill>
                  <a:srgbClr val="0071b9"/>
                </a:solidFill>
                <a:latin typeface="Arial"/>
              </a:rPr>
              <a:t>Cadre d’intervention - REDUCTION DES CONSOMMATIONS DES BATIMENTS TERTIAIRES</a:t>
            </a:r>
            <a:endParaRPr b="0" lang="fr-FR" sz="1800" spc="-1" strike="noStrike">
              <a:solidFill>
                <a:srgbClr val="000000"/>
              </a:solidFill>
              <a:latin typeface="Arial"/>
            </a:endParaRPr>
          </a:p>
        </p:txBody>
      </p:sp>
      <p:pic>
        <p:nvPicPr>
          <p:cNvPr id="135" name="Image 4" descr=""/>
          <p:cNvPicPr/>
          <p:nvPr/>
        </p:nvPicPr>
        <p:blipFill>
          <a:blip r:embed="rId1"/>
          <a:srcRect l="-2557" t="1518" r="3248" b="1116"/>
          <a:stretch/>
        </p:blipFill>
        <p:spPr>
          <a:xfrm>
            <a:off x="-152280" y="6168240"/>
            <a:ext cx="1550880" cy="786960"/>
          </a:xfrm>
          <a:prstGeom prst="rect">
            <a:avLst/>
          </a:prstGeom>
          <a:ln>
            <a:noFill/>
          </a:ln>
          <a:effectLst>
            <a:softEdge rad="112500"/>
          </a:effectLst>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52b94c"/>
      </a:accent1>
      <a:accent2>
        <a:srgbClr val="1ec1f1"/>
      </a:accent2>
      <a:accent3>
        <a:srgbClr val="0071b9"/>
      </a:accent3>
      <a:accent4>
        <a:srgbClr val="eb9e2d"/>
      </a:accent4>
      <a:accent5>
        <a:srgbClr val="c1cb31"/>
      </a:accent5>
      <a:accent6>
        <a:srgbClr val="ed5753"/>
      </a:accent6>
      <a:hlink>
        <a:srgbClr val="7f7f7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52b94c"/>
      </a:accent1>
      <a:accent2>
        <a:srgbClr val="1ec1f1"/>
      </a:accent2>
      <a:accent3>
        <a:srgbClr val="0071b9"/>
      </a:accent3>
      <a:accent4>
        <a:srgbClr val="eb9e2d"/>
      </a:accent4>
      <a:accent5>
        <a:srgbClr val="c1cb31"/>
      </a:accent5>
      <a:accent6>
        <a:srgbClr val="ed5753"/>
      </a:accent6>
      <a:hlink>
        <a:srgbClr val="7f7f7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LibreOffice/6.0.6.2$Windows_x86 LibreOffice_project/0c292870b25a325b5ed35f6b45599d2ea4458e77</Application>
  <Words>1913</Words>
  <Paragraphs>298</Paragraphs>
  <Company>Conseil Régional Pocence Alpes Côte D'Azur</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2019-01-21T17:21:27Z</dcterms:created>
  <dc:creator/>
  <dc:description/>
  <dc:language>fr-FR</dc:language>
  <cp:lastModifiedBy/>
  <cp:revision>1</cp:revision>
  <dc:subject/>
  <dc:title>Déclinaison du Plan Climat régional - DATTE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Conseil Régional Pocence Alpes Côte D'Azur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Grand écran</vt:lpwstr>
  </property>
  <property fmtid="{D5CDD505-2E9C-101B-9397-08002B2CF9AE}" pid="10" name="ScaleCrop">
    <vt:bool>0</vt:bool>
  </property>
  <property fmtid="{D5CDD505-2E9C-101B-9397-08002B2CF9AE}" pid="11" name="ShareDoc">
    <vt:bool>0</vt:bool>
  </property>
  <property fmtid="{D5CDD505-2E9C-101B-9397-08002B2CF9AE}" pid="12" name="Slides">
    <vt:i4>19</vt:i4>
  </property>
</Properties>
</file>